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9" r:id="rId2"/>
    <p:sldId id="258" r:id="rId3"/>
    <p:sldId id="281" r:id="rId4"/>
    <p:sldId id="264" r:id="rId5"/>
    <p:sldId id="272" r:id="rId6"/>
    <p:sldId id="263" r:id="rId7"/>
    <p:sldId id="276" r:id="rId8"/>
    <p:sldId id="267" r:id="rId9"/>
    <p:sldId id="277" r:id="rId10"/>
    <p:sldId id="279" r:id="rId11"/>
    <p:sldId id="265" r:id="rId12"/>
    <p:sldId id="271" r:id="rId13"/>
    <p:sldId id="280" r:id="rId14"/>
    <p:sldId id="273" r:id="rId15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mmlinger Barbara" initials="RB" lastIdx="4" clrIdx="0">
    <p:extLst>
      <p:ext uri="{19B8F6BF-5375-455C-9EA6-DF929625EA0E}">
        <p15:presenceInfo xmlns:p15="http://schemas.microsoft.com/office/powerpoint/2012/main" userId="Remmlinger Barba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2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40918-561B-4172-A71F-BEAB44E6A6AD}" type="datetimeFigureOut">
              <a:rPr lang="de-DE" smtClean="0"/>
              <a:t>16.02.2021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7A486-5C4A-4785-A401-DE72950DEE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211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A03EE44-9FDC-4CC4-89D1-B91B93A9D50F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5628D-B72A-49C3-8437-11140BCCF6CC}" type="slidenum">
              <a:rPr lang="de-DE" smtClean="0">
                <a:latin typeface="Times New Roman" pitchFamily="18" charset="0"/>
              </a:rPr>
              <a:pPr/>
              <a:t>2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5628D-B72A-49C3-8437-11140BCCF6CC}" type="slidenum">
              <a:rPr lang="de-DE" smtClean="0">
                <a:latin typeface="Times New Roman" pitchFamily="18" charset="0"/>
              </a:rPr>
              <a:pPr/>
              <a:t>7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72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Buero\bandarol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 descr="D:\Buero\logo2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152400"/>
            <a:ext cx="93345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ine 6"/>
          <p:cNvSpPr>
            <a:spLocks noChangeShapeType="1"/>
          </p:cNvSpPr>
          <p:nvPr userDrawn="1"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D:\Buero\bandarole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24600" y="6477000"/>
            <a:ext cx="259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477000"/>
            <a:ext cx="510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dirty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  <p:pic>
        <p:nvPicPr>
          <p:cNvPr id="2" name="Picture 11" descr="D:\Buero\logo2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924800" y="152400"/>
            <a:ext cx="93345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7" name="Line 13"/>
          <p:cNvSpPr>
            <a:spLocks noChangeShapeType="1"/>
          </p:cNvSpPr>
          <p:nvPr userDrawn="1"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038" name="Line 14"/>
          <p:cNvSpPr>
            <a:spLocks noChangeShapeType="1"/>
          </p:cNvSpPr>
          <p:nvPr userDrawn="1"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6858000" y="990600"/>
            <a:ext cx="144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de-DE" sz="900" b="1" dirty="0">
                <a:solidFill>
                  <a:schemeClr val="bg2"/>
                </a:solidFill>
              </a:rPr>
              <a:t>Erzdiözese Freiburg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63481" t="21704" r="21976" b="23820"/>
          <a:stretch/>
        </p:blipFill>
        <p:spPr>
          <a:xfrm>
            <a:off x="782903" y="2039371"/>
            <a:ext cx="2804847" cy="3502188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3695254" y="3645024"/>
            <a:ext cx="54487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altLang="de-DE" sz="4400" b="1" dirty="0">
                <a:latin typeface="Arial" panose="020B0604020202020204" pitchFamily="34" charset="0"/>
              </a:rPr>
              <a:t>Kindertagesstätten</a:t>
            </a:r>
            <a:r>
              <a:rPr lang="de-DE" altLang="de-DE" sz="800" dirty="0"/>
              <a:t/>
            </a:r>
            <a:br>
              <a:rPr lang="de-DE" altLang="de-DE" sz="800" dirty="0"/>
            </a:br>
            <a:r>
              <a:rPr lang="de-DE" altLang="de-DE" sz="800" dirty="0"/>
              <a:t/>
            </a:r>
            <a:br>
              <a:rPr lang="de-DE" altLang="de-DE" sz="800" dirty="0"/>
            </a:br>
            <a:r>
              <a:rPr lang="de-DE" altLang="de-DE" sz="2400" dirty="0"/>
              <a:t>Informationsveranstaltung für Stiftungsräte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7584" y="692696"/>
            <a:ext cx="541847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Betreiberpflichten/Arbeitssicherheit</a:t>
            </a:r>
          </a:p>
          <a:p>
            <a:endParaRPr lang="de-DE" sz="24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71176" y="1488182"/>
            <a:ext cx="7661263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Verantwortlich: </a:t>
            </a:r>
            <a:r>
              <a:rPr lang="de-DE" dirty="0" smtClean="0"/>
              <a:t>Träger/Kindergartengeschäftsführung, dokumentiert durch unterschriftliche Bestätigung im Antrag auf Betriebserlaubnis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Instrumente des Trägers: </a:t>
            </a:r>
            <a:r>
              <a:rPr lang="de-DE" dirty="0" smtClean="0"/>
              <a:t>Begehungen durch Sicherheitsfachkraft mit Erstellung/Aktualisierung der Gefährdungsbeurteilung, Begehung mit zuständigen Behörden, Fachkompetenz des Gebäudefachmannes</a:t>
            </a:r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Kontrollen:</a:t>
            </a:r>
            <a:r>
              <a:rPr lang="de-DE" dirty="0" smtClean="0"/>
              <a:t> durch Berufsgenossenschaften, örtlich zuständige Baubehörden, Regierungspräsidium (Gewerbeaufsicht), …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Pflichten des Trägers (nicht abschließend):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Gewährleistung aller bau- und feuerpolizeilichen Vorgaben, </a:t>
            </a:r>
            <a:r>
              <a:rPr lang="de-DE" sz="1400" dirty="0"/>
              <a:t>Einhaltung Landesbauordnung</a:t>
            </a:r>
            <a:endParaRPr lang="de-DE" sz="1400" dirty="0" smtClean="0"/>
          </a:p>
          <a:p>
            <a:pPr marL="285750" indent="-285750">
              <a:buFontTx/>
              <a:buChar char="-"/>
            </a:pPr>
            <a:r>
              <a:rPr lang="de-DE" sz="1400" dirty="0" smtClean="0"/>
              <a:t>Bestellung Ersthelfer, Brandschutzhelfer, Sicherheitsbeauftragte,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erstellen und Aushang Brandschutzordnung, Evakuierungskonzept,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Hygienekonzept,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Durchführung </a:t>
            </a:r>
            <a:r>
              <a:rPr lang="de-DE" sz="1400" dirty="0" err="1" smtClean="0"/>
              <a:t>Legionellenprüfung</a:t>
            </a:r>
            <a:r>
              <a:rPr lang="de-DE" sz="1400" dirty="0" smtClean="0"/>
              <a:t>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Einhaltung Lebensmittelverordnung,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Prüfung Feuerlöscher, Brandmeldeanlagen, Freilauftürschließer, Brandschutztüren, Blitzschutzanlagen,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Prüfung ortsbewegliche und ortsfeste elektrische Betriebsmittel</a:t>
            </a:r>
            <a:endParaRPr lang="de-DE" sz="1400" dirty="0"/>
          </a:p>
          <a:p>
            <a:pPr marL="285750" indent="-285750">
              <a:buFontTx/>
              <a:buChar char="-"/>
            </a:pPr>
            <a:r>
              <a:rPr lang="de-DE" sz="1400" dirty="0" smtClean="0"/>
              <a:t>Arbeitssicherheit, Arbeitsschutz, Verkehrssicherheit (Baumpflege, Winterdienste, …)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6753944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309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026"/>
          <p:cNvSpPr txBox="1">
            <a:spLocks noChangeArrowheads="1"/>
          </p:cNvSpPr>
          <p:nvPr/>
        </p:nvSpPr>
        <p:spPr bwMode="auto">
          <a:xfrm>
            <a:off x="768349" y="760414"/>
            <a:ext cx="45608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/>
              <a:t>Baumaßnahmen/Investitionen</a:t>
            </a:r>
          </a:p>
        </p:txBody>
      </p:sp>
      <p:sp>
        <p:nvSpPr>
          <p:cNvPr id="16387" name="Text Box 1027"/>
          <p:cNvSpPr txBox="1">
            <a:spLocks noChangeArrowheads="1"/>
          </p:cNvSpPr>
          <p:nvPr/>
        </p:nvSpPr>
        <p:spPr bwMode="auto">
          <a:xfrm>
            <a:off x="900113" y="2708920"/>
            <a:ext cx="3225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b="1" dirty="0"/>
              <a:t>Investitionsmaßnahmen </a:t>
            </a:r>
            <a:r>
              <a:rPr lang="de-DE" b="1" dirty="0" smtClean="0"/>
              <a:t>planen</a:t>
            </a:r>
          </a:p>
          <a:p>
            <a:r>
              <a:rPr lang="de-DE" dirty="0" smtClean="0"/>
              <a:t>(Stiftungsrat)</a:t>
            </a:r>
            <a:endParaRPr lang="de-DE" dirty="0"/>
          </a:p>
        </p:txBody>
      </p:sp>
      <p:sp>
        <p:nvSpPr>
          <p:cNvPr id="16388" name="Text Box 1028"/>
          <p:cNvSpPr txBox="1">
            <a:spLocks noChangeArrowheads="1"/>
          </p:cNvSpPr>
          <p:nvPr/>
        </p:nvSpPr>
        <p:spPr bwMode="auto">
          <a:xfrm>
            <a:off x="4327525" y="2708920"/>
            <a:ext cx="2003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Bedarf ermitteln</a:t>
            </a:r>
          </a:p>
          <a:p>
            <a:pPr>
              <a:buFontTx/>
              <a:buChar char="•"/>
            </a:pPr>
            <a:r>
              <a:rPr lang="de-DE" dirty="0"/>
              <a:t> Angebote einholen</a:t>
            </a:r>
          </a:p>
        </p:txBody>
      </p:sp>
      <p:sp>
        <p:nvSpPr>
          <p:cNvPr id="16389" name="Text Box 1029"/>
          <p:cNvSpPr txBox="1">
            <a:spLocks noChangeArrowheads="1"/>
          </p:cNvSpPr>
          <p:nvPr/>
        </p:nvSpPr>
        <p:spPr bwMode="auto">
          <a:xfrm>
            <a:off x="898525" y="3636313"/>
            <a:ext cx="3168129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b="1" dirty="0"/>
              <a:t>Maßnahmen </a:t>
            </a:r>
            <a:r>
              <a:rPr lang="de-DE" b="1" dirty="0" smtClean="0"/>
              <a:t>mit </a:t>
            </a:r>
            <a:r>
              <a:rPr lang="de-DE" b="1" dirty="0" err="1" smtClean="0"/>
              <a:t>Ver</a:t>
            </a:r>
            <a:r>
              <a:rPr lang="de-DE" b="1" dirty="0" smtClean="0"/>
              <a:t>-rechnungsstelle </a:t>
            </a:r>
            <a:r>
              <a:rPr lang="de-DE" b="1" dirty="0"/>
              <a:t>abstimmen</a:t>
            </a:r>
          </a:p>
        </p:txBody>
      </p:sp>
      <p:sp>
        <p:nvSpPr>
          <p:cNvPr id="16391" name="Text Box 1031"/>
          <p:cNvSpPr txBox="1">
            <a:spLocks noChangeArrowheads="1"/>
          </p:cNvSpPr>
          <p:nvPr/>
        </p:nvSpPr>
        <p:spPr bwMode="auto">
          <a:xfrm>
            <a:off x="4327525" y="3539604"/>
            <a:ext cx="28908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Finanzierung</a:t>
            </a:r>
          </a:p>
          <a:p>
            <a:pPr>
              <a:buFontTx/>
              <a:buChar char="•"/>
            </a:pPr>
            <a:r>
              <a:rPr lang="de-DE" dirty="0"/>
              <a:t> in Haushalt aufnehmen</a:t>
            </a:r>
          </a:p>
          <a:p>
            <a:pPr>
              <a:buFontTx/>
              <a:buChar char="•"/>
            </a:pPr>
            <a:r>
              <a:rPr lang="de-DE" dirty="0"/>
              <a:t> ggfs. Antrag </a:t>
            </a:r>
            <a:r>
              <a:rPr lang="de-DE" dirty="0" err="1"/>
              <a:t>Erzb</a:t>
            </a:r>
            <a:r>
              <a:rPr lang="de-DE" dirty="0"/>
              <a:t>. Ordinariat</a:t>
            </a:r>
          </a:p>
        </p:txBody>
      </p:sp>
      <p:sp>
        <p:nvSpPr>
          <p:cNvPr id="16395" name="Text Box 1035"/>
          <p:cNvSpPr txBox="1">
            <a:spLocks noChangeArrowheads="1"/>
          </p:cNvSpPr>
          <p:nvPr/>
        </p:nvSpPr>
        <p:spPr bwMode="auto">
          <a:xfrm>
            <a:off x="899592" y="4509120"/>
            <a:ext cx="3167062" cy="58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b="1"/>
              <a:t>Bei Gemeinde anmelden </a:t>
            </a:r>
            <a:r>
              <a:rPr lang="de-DE"/>
              <a:t>(wenn Zustimmung  erforderlich)</a:t>
            </a:r>
          </a:p>
        </p:txBody>
      </p:sp>
      <p:sp>
        <p:nvSpPr>
          <p:cNvPr id="16396" name="Text Box 1036"/>
          <p:cNvSpPr txBox="1">
            <a:spLocks noChangeArrowheads="1"/>
          </p:cNvSpPr>
          <p:nvPr/>
        </p:nvSpPr>
        <p:spPr bwMode="auto">
          <a:xfrm>
            <a:off x="900113" y="5387181"/>
            <a:ext cx="3167062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b="1"/>
              <a:t>Maßnahme durchführen</a:t>
            </a:r>
          </a:p>
        </p:txBody>
      </p:sp>
      <p:sp>
        <p:nvSpPr>
          <p:cNvPr id="16397" name="Text Box 1037"/>
          <p:cNvSpPr txBox="1">
            <a:spLocks noChangeArrowheads="1"/>
          </p:cNvSpPr>
          <p:nvPr/>
        </p:nvSpPr>
        <p:spPr bwMode="auto">
          <a:xfrm>
            <a:off x="4284663" y="5224239"/>
            <a:ext cx="43132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erst nach Zustimmung (Gemeinde, EO)</a:t>
            </a:r>
          </a:p>
          <a:p>
            <a:pPr>
              <a:buFontTx/>
              <a:buChar char="•"/>
            </a:pPr>
            <a:r>
              <a:rPr lang="de-DE" dirty="0"/>
              <a:t> in dem Jahr, für das Maßnahme angemeldet</a:t>
            </a:r>
          </a:p>
        </p:txBody>
      </p:sp>
      <p:sp>
        <p:nvSpPr>
          <p:cNvPr id="16398" name="Text Box 1038"/>
          <p:cNvSpPr txBox="1">
            <a:spLocks noChangeArrowheads="1"/>
          </p:cNvSpPr>
          <p:nvPr/>
        </p:nvSpPr>
        <p:spPr bwMode="auto">
          <a:xfrm>
            <a:off x="899294" y="6035253"/>
            <a:ext cx="316865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b="1"/>
              <a:t>abrechnen</a:t>
            </a:r>
          </a:p>
        </p:txBody>
      </p:sp>
      <p:sp>
        <p:nvSpPr>
          <p:cNvPr id="16399" name="Line 1039"/>
          <p:cNvSpPr>
            <a:spLocks noChangeShapeType="1"/>
          </p:cNvSpPr>
          <p:nvPr/>
        </p:nvSpPr>
        <p:spPr bwMode="auto">
          <a:xfrm>
            <a:off x="2411760" y="5761187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6400" name="Text Box 1040"/>
          <p:cNvSpPr txBox="1">
            <a:spLocks noChangeArrowheads="1"/>
          </p:cNvSpPr>
          <p:nvPr/>
        </p:nvSpPr>
        <p:spPr bwMode="auto">
          <a:xfrm>
            <a:off x="4343400" y="4676626"/>
            <a:ext cx="210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Kindergartenvertrag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98525" y="1268760"/>
            <a:ext cx="80168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79500" algn="l"/>
              </a:tabLst>
            </a:pPr>
            <a:r>
              <a:rPr lang="de-DE" dirty="0" smtClean="0"/>
              <a:t>Grundsatz: 	Gemeinde stellt Gebäude bereit</a:t>
            </a:r>
          </a:p>
          <a:p>
            <a:pPr>
              <a:tabLst>
                <a:tab pos="1079500" algn="l"/>
              </a:tabLst>
            </a:pPr>
            <a:r>
              <a:rPr lang="de-DE" dirty="0" smtClean="0"/>
              <a:t>Alternative:	Kirchengemeinde als Gebäudeeigentümerin, Kommune beteiligt sich </a:t>
            </a:r>
          </a:p>
          <a:p>
            <a:pPr marL="1079500">
              <a:tabLst>
                <a:tab pos="1079500" algn="l"/>
              </a:tabLst>
            </a:pPr>
            <a:r>
              <a:rPr lang="de-DE" dirty="0" smtClean="0"/>
              <a:t>- bei Sanierung mit mind. 70%</a:t>
            </a:r>
          </a:p>
          <a:p>
            <a:pPr marL="1079500"/>
            <a:r>
              <a:rPr lang="de-DE" dirty="0" smtClean="0"/>
              <a:t>- bei Erweiterung mit mind. 90%</a:t>
            </a:r>
            <a:endParaRPr lang="de-DE" dirty="0"/>
          </a:p>
        </p:txBody>
      </p:sp>
      <p:sp>
        <p:nvSpPr>
          <p:cNvPr id="23" name="Line 1039"/>
          <p:cNvSpPr>
            <a:spLocks noChangeShapeType="1"/>
          </p:cNvSpPr>
          <p:nvPr/>
        </p:nvSpPr>
        <p:spPr bwMode="auto">
          <a:xfrm>
            <a:off x="2411760" y="4221088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4" name="Line 1039"/>
          <p:cNvSpPr>
            <a:spLocks noChangeShapeType="1"/>
          </p:cNvSpPr>
          <p:nvPr/>
        </p:nvSpPr>
        <p:spPr bwMode="auto">
          <a:xfrm>
            <a:off x="2411760" y="3356992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6" name="Line 1039"/>
          <p:cNvSpPr>
            <a:spLocks noChangeShapeType="1"/>
          </p:cNvSpPr>
          <p:nvPr/>
        </p:nvSpPr>
        <p:spPr bwMode="auto">
          <a:xfrm>
            <a:off x="2406141" y="5127080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6609928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8" grpId="0"/>
      <p:bldP spid="16389" grpId="0" animBg="1"/>
      <p:bldP spid="16391" grpId="0"/>
      <p:bldP spid="16395" grpId="0" animBg="1"/>
      <p:bldP spid="16396" grpId="0" animBg="1"/>
      <p:bldP spid="16397" grpId="0"/>
      <p:bldP spid="16398" grpId="0" animBg="1"/>
      <p:bldP spid="16399" grpId="0" animBg="1"/>
      <p:bldP spid="16400" grpId="0"/>
      <p:bldP spid="23" grpId="0" animBg="1"/>
      <p:bldP spid="24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827088" y="1268760"/>
            <a:ext cx="7907337" cy="496887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Laufende Geschäftsführung durch Verrechnungsstelle: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Basis: Beschluss Stiftungsrat (Vertrag) auf Basis der Aufgabenbeschreibung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Personalentwicklung und Personalmanagement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Investitionen / Gebäudeunterhalt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Zusammenarbeit mit Eltern, Kommune, Institutionen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Organisation und Weiterentwicklung des Betriebs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….</a:t>
            </a:r>
          </a:p>
          <a:p>
            <a:pPr marL="271462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800" dirty="0" smtClean="0"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Kernbereiche der Verantwortung verbleiben beim Stiftungsrat: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Pastorale Einbindung des Kindergartens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Kindergartenhaushalt    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Besetzung Leitungsstelle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600" dirty="0" smtClean="0">
                <a:sym typeface="Wingdings" pitchFamily="2" charset="2"/>
              </a:rPr>
              <a:t>Öffnung Schließung von Gruppen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Konzeption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Baumaßnahmen</a:t>
            </a:r>
          </a:p>
          <a:p>
            <a:pPr marL="271462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800" dirty="0" smtClean="0">
              <a:sym typeface="Wingdings" pitchFamily="2" charset="2"/>
            </a:endParaRPr>
          </a:p>
          <a:p>
            <a:pPr marL="0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b="1" dirty="0" smtClean="0"/>
              <a:t>Zusammenarbeit Geschäftsführung / Kirchengemeinde:</a:t>
            </a:r>
          </a:p>
          <a:p>
            <a:pPr marL="285750" lvl="1" indent="-17463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600" dirty="0" smtClean="0"/>
              <a:t> regelmäßige Berichte in  Stiftungsrat / Pfarrgemeinderat</a:t>
            </a:r>
            <a:endParaRPr lang="de-DE" sz="1600" dirty="0"/>
          </a:p>
          <a:p>
            <a:pPr marL="271462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800" dirty="0" smtClean="0"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Kosten: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1,25 Prozent der Personalkosten (circa 1.000 Euro/Gruppe)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Mitfinanzierung als Betriebskosten durch Kommune</a:t>
            </a:r>
            <a:endParaRPr lang="de-DE" sz="1600" dirty="0" smtClean="0"/>
          </a:p>
        </p:txBody>
      </p:sp>
      <p:sp>
        <p:nvSpPr>
          <p:cNvPr id="6" name="Text Box 1026"/>
          <p:cNvSpPr txBox="1">
            <a:spLocks noChangeArrowheads="1"/>
          </p:cNvSpPr>
          <p:nvPr/>
        </p:nvSpPr>
        <p:spPr bwMode="auto">
          <a:xfrm>
            <a:off x="768349" y="760414"/>
            <a:ext cx="4698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Kindergartengeschäftsführung</a:t>
            </a:r>
            <a:endParaRPr lang="de-DE" sz="2400" b="1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6753944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827088" y="1268760"/>
            <a:ext cx="7907337" cy="496887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Weiterentwicklung von Kitas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de-DE" sz="1600" b="1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Qualitätsentwicklung (Quintessenz)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Personalentwicklung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Ausbildung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Führungskräfteentwicklung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Weiterentwicklung der Angebote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Pastorale Integration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Optimierung der Gebäude / räumlichen Rahmenbedingungen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de-DE" sz="1600" dirty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b="1" u="sng" dirty="0" smtClean="0"/>
              <a:t>Ziel: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1600" dirty="0" smtClean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smtClean="0"/>
              <a:t>Kitas zu pastoralen Orten der Kirchengemeinde weiterentwickeln, die als attraktive Arbeits- und Ausbildungsorte personell gut und mit qualifiziertem Personal ausgestattet, gut finanziert und von qualifizierten Leitungskräften geführt eine bedarfsorientierte und qualifizierte Betreuungs- und Bildungsarbeit leisten.</a:t>
            </a:r>
            <a:endParaRPr lang="de-DE" sz="1600" dirty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1600" dirty="0"/>
          </a:p>
        </p:txBody>
      </p:sp>
      <p:sp>
        <p:nvSpPr>
          <p:cNvPr id="6" name="Text Box 1026"/>
          <p:cNvSpPr txBox="1">
            <a:spLocks noChangeArrowheads="1"/>
          </p:cNvSpPr>
          <p:nvPr/>
        </p:nvSpPr>
        <p:spPr bwMode="auto">
          <a:xfrm>
            <a:off x="768349" y="760414"/>
            <a:ext cx="4698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Kindergartengeschäftsführung</a:t>
            </a:r>
            <a:endParaRPr lang="de-DE" sz="2400" b="1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6753944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240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5889848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2"/>
          <a:srcRect l="63481" t="21704" r="21976" b="23820"/>
          <a:stretch/>
        </p:blipFill>
        <p:spPr>
          <a:xfrm>
            <a:off x="782903" y="2039371"/>
            <a:ext cx="2804847" cy="350218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4067944" y="1916302"/>
            <a:ext cx="453650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de-DE" altLang="de-DE" sz="3400" b="1" dirty="0" smtClean="0"/>
          </a:p>
          <a:p>
            <a:pPr algn="ctr"/>
            <a:r>
              <a:rPr lang="de-DE" altLang="de-DE" sz="3400" b="1" dirty="0" smtClean="0"/>
              <a:t>Vielen Dank für Ihre Aufmerksamkeit </a:t>
            </a:r>
          </a:p>
          <a:p>
            <a:pPr algn="ctr"/>
            <a:endParaRPr lang="de-DE" altLang="de-DE" sz="3400" b="1" dirty="0" smtClean="0"/>
          </a:p>
          <a:p>
            <a:pPr algn="ctr"/>
            <a:endParaRPr lang="de-DE" altLang="de-DE" sz="3400" b="1" dirty="0"/>
          </a:p>
          <a:p>
            <a:pPr algn="ctr"/>
            <a:r>
              <a:rPr lang="de-DE" altLang="de-DE" sz="3400" b="1" dirty="0" smtClean="0"/>
              <a:t>Noch Fragen?</a:t>
            </a:r>
            <a:endParaRPr lang="de-DE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-396552" y="476672"/>
            <a:ext cx="7772400" cy="72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4400" dirty="0">
                <a:solidFill>
                  <a:schemeClr val="tx2"/>
                </a:solidFill>
              </a:rPr>
              <a:t>Kindertagesstätten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185528" y="1268760"/>
            <a:ext cx="7634944" cy="4880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endParaRPr lang="de-DE" sz="2000" b="1" dirty="0" smtClean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 smtClean="0"/>
              <a:t>1</a:t>
            </a:r>
            <a:r>
              <a:rPr lang="de-DE" sz="2000" b="1" dirty="0"/>
              <a:t>. Beteiligte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2. Betriebserlaubnis/Gruppen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3. </a:t>
            </a:r>
            <a:r>
              <a:rPr lang="de-DE" sz="2000" b="1" dirty="0" smtClean="0"/>
              <a:t>Personal/Stellenplan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 smtClean="0"/>
              <a:t>4. Kirchliche Mindestanforderungen</a:t>
            </a:r>
            <a:endParaRPr lang="de-DE" sz="2000" b="1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5</a:t>
            </a:r>
            <a:r>
              <a:rPr lang="de-DE" sz="2000" b="1" dirty="0" smtClean="0"/>
              <a:t>. Betriebskostenvertrag/Zusammenarbeit mit Kommune</a:t>
            </a:r>
            <a:endParaRPr lang="de-DE" sz="2000" b="1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6</a:t>
            </a:r>
            <a:r>
              <a:rPr lang="de-DE" sz="2000" b="1" dirty="0" smtClean="0"/>
              <a:t>. Betreiberpflichten/Arbeitssicherheit</a:t>
            </a:r>
            <a:endParaRPr lang="de-DE" sz="2000" b="1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7</a:t>
            </a:r>
            <a:r>
              <a:rPr lang="de-DE" sz="2000" b="1" dirty="0" smtClean="0"/>
              <a:t>. </a:t>
            </a:r>
            <a:r>
              <a:rPr lang="de-DE" sz="2000" b="1" dirty="0"/>
              <a:t>Baumaßnahmen/Investitionen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8</a:t>
            </a:r>
            <a:r>
              <a:rPr lang="de-DE" sz="2000" b="1" dirty="0" smtClean="0"/>
              <a:t>. Kindergartengeschäftsführung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 smtClean="0"/>
              <a:t>9. Weiterentwicklung von Kitas</a:t>
            </a:r>
            <a:endParaRPr lang="de-DE" sz="2000" b="1" dirty="0"/>
          </a:p>
          <a:p>
            <a:endParaRPr lang="de-DE" b="1" dirty="0"/>
          </a:p>
          <a:p>
            <a:pPr>
              <a:buFont typeface="Wingdings" pitchFamily="2" charset="2"/>
              <a:buChar char="s"/>
            </a:pPr>
            <a:endParaRPr lang="de-DE" b="1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7474024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3"/>
          <p:cNvSpPr>
            <a:spLocks noGrp="1"/>
          </p:cNvSpPr>
          <p:nvPr>
            <p:ph type="title"/>
          </p:nvPr>
        </p:nvSpPr>
        <p:spPr bwMode="auto">
          <a:xfrm>
            <a:off x="827088" y="765175"/>
            <a:ext cx="5616575" cy="3460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sz="2400" b="1" dirty="0" smtClean="0"/>
              <a:t>Beteiligte</a:t>
            </a:r>
          </a:p>
        </p:txBody>
      </p:sp>
      <p:sp>
        <p:nvSpPr>
          <p:cNvPr id="17411" name="Oval 5"/>
          <p:cNvSpPr>
            <a:spLocks noChangeArrowheads="1"/>
          </p:cNvSpPr>
          <p:nvPr/>
        </p:nvSpPr>
        <p:spPr bwMode="auto">
          <a:xfrm>
            <a:off x="3708400" y="3141663"/>
            <a:ext cx="2016125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Kindergarten</a:t>
            </a:r>
          </a:p>
        </p:txBody>
      </p:sp>
      <p:sp>
        <p:nvSpPr>
          <p:cNvPr id="17412" name="Oval 12"/>
          <p:cNvSpPr>
            <a:spLocks noChangeArrowheads="1"/>
          </p:cNvSpPr>
          <p:nvPr/>
        </p:nvSpPr>
        <p:spPr bwMode="auto">
          <a:xfrm>
            <a:off x="3744913" y="5394325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Erzbischöfliches</a:t>
            </a:r>
          </a:p>
          <a:p>
            <a:pPr algn="ctr"/>
            <a:r>
              <a:rPr lang="de-DE" dirty="0" smtClean="0"/>
              <a:t>Ordinariat</a:t>
            </a:r>
            <a:endParaRPr lang="de-DE" dirty="0"/>
          </a:p>
        </p:txBody>
      </p:sp>
      <p:sp>
        <p:nvSpPr>
          <p:cNvPr id="17413" name="Oval 13"/>
          <p:cNvSpPr>
            <a:spLocks noChangeArrowheads="1"/>
          </p:cNvSpPr>
          <p:nvPr/>
        </p:nvSpPr>
        <p:spPr bwMode="auto">
          <a:xfrm>
            <a:off x="755650" y="4437112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Kommune</a:t>
            </a:r>
          </a:p>
        </p:txBody>
      </p:sp>
      <p:sp>
        <p:nvSpPr>
          <p:cNvPr id="17414" name="Oval 14"/>
          <p:cNvSpPr>
            <a:spLocks noChangeArrowheads="1"/>
          </p:cNvSpPr>
          <p:nvPr/>
        </p:nvSpPr>
        <p:spPr bwMode="auto">
          <a:xfrm>
            <a:off x="948870" y="1506538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KVJS</a:t>
            </a:r>
          </a:p>
          <a:p>
            <a:pPr algn="ctr"/>
            <a:r>
              <a:rPr lang="de-DE" dirty="0" smtClean="0"/>
              <a:t>Landesjugendamt</a:t>
            </a:r>
            <a:endParaRPr lang="de-DE" dirty="0"/>
          </a:p>
        </p:txBody>
      </p:sp>
      <p:sp>
        <p:nvSpPr>
          <p:cNvPr id="17415" name="Oval 15"/>
          <p:cNvSpPr>
            <a:spLocks noChangeArrowheads="1"/>
          </p:cNvSpPr>
          <p:nvPr/>
        </p:nvSpPr>
        <p:spPr bwMode="auto">
          <a:xfrm>
            <a:off x="6443663" y="4652963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Verrechnungsstelle</a:t>
            </a:r>
          </a:p>
        </p:txBody>
      </p:sp>
      <p:sp>
        <p:nvSpPr>
          <p:cNvPr id="17416" name="Oval 16"/>
          <p:cNvSpPr>
            <a:spLocks noChangeArrowheads="1"/>
          </p:cNvSpPr>
          <p:nvPr/>
        </p:nvSpPr>
        <p:spPr bwMode="auto">
          <a:xfrm>
            <a:off x="6659563" y="3141663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Geschäftsführung</a:t>
            </a:r>
          </a:p>
          <a:p>
            <a:pPr algn="ctr"/>
            <a:r>
              <a:rPr lang="de-DE" sz="1200" dirty="0" smtClean="0"/>
              <a:t>(VST)</a:t>
            </a:r>
            <a:endParaRPr lang="de-DE" sz="1200" dirty="0"/>
          </a:p>
        </p:txBody>
      </p:sp>
      <p:sp>
        <p:nvSpPr>
          <p:cNvPr id="17417" name="Oval 17"/>
          <p:cNvSpPr>
            <a:spLocks noChangeArrowheads="1"/>
          </p:cNvSpPr>
          <p:nvPr/>
        </p:nvSpPr>
        <p:spPr bwMode="auto">
          <a:xfrm>
            <a:off x="6300192" y="1556792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Kirchengemeinde</a:t>
            </a:r>
          </a:p>
          <a:p>
            <a:pPr algn="ctr"/>
            <a:r>
              <a:rPr lang="de-DE" sz="1200"/>
              <a:t>(PGR, Stiftungsrat,</a:t>
            </a:r>
          </a:p>
          <a:p>
            <a:pPr algn="ctr"/>
            <a:r>
              <a:rPr lang="de-DE" sz="1200"/>
              <a:t>Gemeindeteam)</a:t>
            </a:r>
          </a:p>
        </p:txBody>
      </p:sp>
      <p:sp>
        <p:nvSpPr>
          <p:cNvPr id="17418" name="Oval 18"/>
          <p:cNvSpPr>
            <a:spLocks noChangeArrowheads="1"/>
          </p:cNvSpPr>
          <p:nvPr/>
        </p:nvSpPr>
        <p:spPr bwMode="auto">
          <a:xfrm>
            <a:off x="3635375" y="1341438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Personen-</a:t>
            </a:r>
          </a:p>
          <a:p>
            <a:pPr algn="ctr"/>
            <a:r>
              <a:rPr lang="de-DE" dirty="0" err="1" smtClean="0"/>
              <a:t>sorgeberchtigte</a:t>
            </a:r>
            <a:endParaRPr lang="de-DE" dirty="0"/>
          </a:p>
        </p:txBody>
      </p:sp>
      <p:sp>
        <p:nvSpPr>
          <p:cNvPr id="17419" name="Oval 19"/>
          <p:cNvSpPr>
            <a:spLocks noChangeArrowheads="1"/>
          </p:cNvSpPr>
          <p:nvPr/>
        </p:nvSpPr>
        <p:spPr bwMode="auto">
          <a:xfrm>
            <a:off x="755650" y="3068638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Fachberatung</a:t>
            </a:r>
          </a:p>
          <a:p>
            <a:pPr algn="ctr"/>
            <a:r>
              <a:rPr lang="de-DE"/>
              <a:t>Caritasverband</a:t>
            </a:r>
          </a:p>
        </p:txBody>
      </p:sp>
      <p:sp>
        <p:nvSpPr>
          <p:cNvPr id="17420" name="Line 20"/>
          <p:cNvSpPr>
            <a:spLocks noChangeShapeType="1"/>
          </p:cNvSpPr>
          <p:nvPr/>
        </p:nvSpPr>
        <p:spPr bwMode="auto">
          <a:xfrm>
            <a:off x="4500563" y="22764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1" name="Line 21"/>
          <p:cNvSpPr>
            <a:spLocks noChangeShapeType="1"/>
          </p:cNvSpPr>
          <p:nvPr/>
        </p:nvSpPr>
        <p:spPr bwMode="auto">
          <a:xfrm>
            <a:off x="4859338" y="22764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2" name="Line 22"/>
          <p:cNvSpPr>
            <a:spLocks noChangeShapeType="1"/>
          </p:cNvSpPr>
          <p:nvPr/>
        </p:nvSpPr>
        <p:spPr bwMode="auto">
          <a:xfrm flipH="1">
            <a:off x="5867400" y="35734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3" name="Line 23"/>
          <p:cNvSpPr>
            <a:spLocks noChangeShapeType="1"/>
          </p:cNvSpPr>
          <p:nvPr/>
        </p:nvSpPr>
        <p:spPr bwMode="auto">
          <a:xfrm flipH="1" flipV="1">
            <a:off x="5508625" y="4005263"/>
            <a:ext cx="1150938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4" name="Line 24"/>
          <p:cNvSpPr>
            <a:spLocks noChangeShapeType="1"/>
          </p:cNvSpPr>
          <p:nvPr/>
        </p:nvSpPr>
        <p:spPr bwMode="auto">
          <a:xfrm flipH="1">
            <a:off x="5435600" y="2349500"/>
            <a:ext cx="1081088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5" name="Line 25"/>
          <p:cNvSpPr>
            <a:spLocks noChangeShapeType="1"/>
          </p:cNvSpPr>
          <p:nvPr/>
        </p:nvSpPr>
        <p:spPr bwMode="auto">
          <a:xfrm flipV="1">
            <a:off x="4716463" y="4149725"/>
            <a:ext cx="0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6" name="Line 26"/>
          <p:cNvSpPr>
            <a:spLocks noChangeShapeType="1"/>
          </p:cNvSpPr>
          <p:nvPr/>
        </p:nvSpPr>
        <p:spPr bwMode="auto">
          <a:xfrm flipV="1">
            <a:off x="2771775" y="4005263"/>
            <a:ext cx="10795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7" name="Line 27"/>
          <p:cNvSpPr>
            <a:spLocks noChangeShapeType="1"/>
          </p:cNvSpPr>
          <p:nvPr/>
        </p:nvSpPr>
        <p:spPr bwMode="auto">
          <a:xfrm>
            <a:off x="2843213" y="350043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8" name="Line 28"/>
          <p:cNvSpPr>
            <a:spLocks noChangeShapeType="1"/>
          </p:cNvSpPr>
          <p:nvPr/>
        </p:nvSpPr>
        <p:spPr bwMode="auto">
          <a:xfrm>
            <a:off x="2771775" y="2276475"/>
            <a:ext cx="1223963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9" name="Text Box 29"/>
          <p:cNvSpPr txBox="1">
            <a:spLocks noChangeArrowheads="1"/>
          </p:cNvSpPr>
          <p:nvPr/>
        </p:nvSpPr>
        <p:spPr bwMode="auto">
          <a:xfrm>
            <a:off x="6233462" y="2420888"/>
            <a:ext cx="136287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Rahmenkompetenz</a:t>
            </a:r>
            <a:endParaRPr lang="de-DE" sz="800" dirty="0"/>
          </a:p>
          <a:p>
            <a:pPr>
              <a:tabLst>
                <a:tab pos="360363" algn="l"/>
              </a:tabLst>
            </a:pPr>
            <a:r>
              <a:rPr lang="de-DE" sz="800" dirty="0" smtClean="0"/>
              <a:t>Leitbild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pastorale Betreuung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Auftrag Geschäftsführung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6 Kernbereiche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Trägerverantwortung</a:t>
            </a:r>
            <a:endParaRPr lang="de-DE" sz="800" dirty="0"/>
          </a:p>
        </p:txBody>
      </p:sp>
      <p:sp>
        <p:nvSpPr>
          <p:cNvPr id="17430" name="Text Box 30"/>
          <p:cNvSpPr txBox="1">
            <a:spLocks noChangeArrowheads="1"/>
          </p:cNvSpPr>
          <p:nvPr/>
        </p:nvSpPr>
        <p:spPr bwMode="auto">
          <a:xfrm>
            <a:off x="5724525" y="3644900"/>
            <a:ext cx="1073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/>
              <a:t>laufende Geschäfte</a:t>
            </a:r>
          </a:p>
          <a:p>
            <a:pPr>
              <a:tabLst>
                <a:tab pos="360363" algn="l"/>
              </a:tabLst>
            </a:pPr>
            <a:r>
              <a:rPr lang="de-DE" sz="800"/>
              <a:t>der Einrichtung</a:t>
            </a:r>
          </a:p>
        </p:txBody>
      </p:sp>
      <p:sp>
        <p:nvSpPr>
          <p:cNvPr id="17431" name="Text Box 31"/>
          <p:cNvSpPr txBox="1">
            <a:spLocks noChangeArrowheads="1"/>
          </p:cNvSpPr>
          <p:nvPr/>
        </p:nvSpPr>
        <p:spPr bwMode="auto">
          <a:xfrm>
            <a:off x="6372225" y="4211093"/>
            <a:ext cx="825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/>
              <a:t>Beratung</a:t>
            </a:r>
          </a:p>
          <a:p>
            <a:pPr>
              <a:tabLst>
                <a:tab pos="360363" algn="l"/>
              </a:tabLst>
            </a:pPr>
            <a:r>
              <a:rPr lang="de-DE" sz="800" dirty="0"/>
              <a:t>Dienstleistung</a:t>
            </a:r>
          </a:p>
        </p:txBody>
      </p:sp>
      <p:sp>
        <p:nvSpPr>
          <p:cNvPr id="17432" name="Text Box 32"/>
          <p:cNvSpPr txBox="1">
            <a:spLocks noChangeArrowheads="1"/>
          </p:cNvSpPr>
          <p:nvPr/>
        </p:nvSpPr>
        <p:spPr bwMode="auto">
          <a:xfrm>
            <a:off x="2202188" y="2490675"/>
            <a:ext cx="973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/>
              <a:t>Betriebserlaubnis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Aufsicht</a:t>
            </a:r>
            <a:endParaRPr lang="de-DE" sz="800" dirty="0"/>
          </a:p>
        </p:txBody>
      </p:sp>
      <p:sp>
        <p:nvSpPr>
          <p:cNvPr id="17433" name="Text Box 33"/>
          <p:cNvSpPr txBox="1">
            <a:spLocks noChangeArrowheads="1"/>
          </p:cNvSpPr>
          <p:nvPr/>
        </p:nvSpPr>
        <p:spPr bwMode="auto">
          <a:xfrm>
            <a:off x="3276600" y="4437063"/>
            <a:ext cx="116891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Originär verpflichteter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Vertragspartner </a:t>
            </a:r>
          </a:p>
          <a:p>
            <a:pPr>
              <a:buFontTx/>
              <a:buChar char="-"/>
              <a:tabLst>
                <a:tab pos="360363" algn="l"/>
              </a:tabLst>
            </a:pPr>
            <a:r>
              <a:rPr lang="de-DE" sz="800" dirty="0" smtClean="0"/>
              <a:t> </a:t>
            </a:r>
            <a:r>
              <a:rPr lang="de-DE" sz="800" dirty="0"/>
              <a:t>Finanzierung</a:t>
            </a:r>
          </a:p>
          <a:p>
            <a:pPr>
              <a:buFontTx/>
              <a:buChar char="-"/>
              <a:tabLst>
                <a:tab pos="360363" algn="l"/>
              </a:tabLst>
            </a:pPr>
            <a:r>
              <a:rPr lang="de-DE" sz="800" dirty="0"/>
              <a:t> Mitwirkung</a:t>
            </a:r>
          </a:p>
          <a:p>
            <a:pPr>
              <a:buFontTx/>
              <a:buChar char="-"/>
              <a:tabLst>
                <a:tab pos="360363" algn="l"/>
              </a:tabLst>
            </a:pPr>
            <a:r>
              <a:rPr lang="de-DE" sz="800" dirty="0"/>
              <a:t> Bedarfsplanung</a:t>
            </a:r>
          </a:p>
        </p:txBody>
      </p:sp>
      <p:sp>
        <p:nvSpPr>
          <p:cNvPr id="17434" name="Text Box 34"/>
          <p:cNvSpPr txBox="1">
            <a:spLocks noChangeArrowheads="1"/>
          </p:cNvSpPr>
          <p:nvPr/>
        </p:nvSpPr>
        <p:spPr bwMode="auto">
          <a:xfrm>
            <a:off x="2843213" y="3573463"/>
            <a:ext cx="822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/>
              <a:t>pädagogische</a:t>
            </a:r>
          </a:p>
          <a:p>
            <a:pPr>
              <a:tabLst>
                <a:tab pos="360363" algn="l"/>
              </a:tabLst>
            </a:pPr>
            <a:r>
              <a:rPr lang="de-DE" sz="800"/>
              <a:t>Beratung</a:t>
            </a:r>
          </a:p>
        </p:txBody>
      </p:sp>
      <p:sp>
        <p:nvSpPr>
          <p:cNvPr id="17435" name="Text Box 35"/>
          <p:cNvSpPr txBox="1">
            <a:spLocks noChangeArrowheads="1"/>
          </p:cNvSpPr>
          <p:nvPr/>
        </p:nvSpPr>
        <p:spPr bwMode="auto">
          <a:xfrm>
            <a:off x="5004385" y="4829036"/>
            <a:ext cx="12747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Genehmigung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Rahmenbedingungen</a:t>
            </a:r>
            <a:endParaRPr lang="de-DE" sz="800" dirty="0"/>
          </a:p>
          <a:p>
            <a:pPr>
              <a:tabLst>
                <a:tab pos="360363" algn="l"/>
              </a:tabLst>
            </a:pPr>
            <a:r>
              <a:rPr lang="de-DE" sz="800" dirty="0"/>
              <a:t>Aufsicht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Kirchensteuer/Finanzen</a:t>
            </a:r>
            <a:endParaRPr lang="de-DE" sz="800" dirty="0"/>
          </a:p>
        </p:txBody>
      </p:sp>
      <p:sp>
        <p:nvSpPr>
          <p:cNvPr id="17436" name="Text Box 36"/>
          <p:cNvSpPr txBox="1">
            <a:spLocks noChangeArrowheads="1"/>
          </p:cNvSpPr>
          <p:nvPr/>
        </p:nvSpPr>
        <p:spPr bwMode="auto">
          <a:xfrm>
            <a:off x="3995738" y="2420938"/>
            <a:ext cx="542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Kunden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Vertrag</a:t>
            </a:r>
            <a:endParaRPr lang="de-DE" sz="800" dirty="0"/>
          </a:p>
          <a:p>
            <a:pPr>
              <a:tabLst>
                <a:tab pos="360363" algn="l"/>
              </a:tabLst>
            </a:pPr>
            <a:r>
              <a:rPr lang="de-DE" sz="800" dirty="0"/>
              <a:t>Bedarf</a:t>
            </a:r>
          </a:p>
        </p:txBody>
      </p:sp>
      <p:sp>
        <p:nvSpPr>
          <p:cNvPr id="17437" name="Text Box 37"/>
          <p:cNvSpPr txBox="1">
            <a:spLocks noChangeArrowheads="1"/>
          </p:cNvSpPr>
          <p:nvPr/>
        </p:nvSpPr>
        <p:spPr bwMode="auto">
          <a:xfrm>
            <a:off x="4859338" y="2420938"/>
            <a:ext cx="706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/>
              <a:t>Elternbeirat</a:t>
            </a:r>
          </a:p>
          <a:p>
            <a:pPr>
              <a:tabLst>
                <a:tab pos="360363" algn="l"/>
              </a:tabLst>
            </a:pPr>
            <a:r>
              <a:rPr lang="de-DE" sz="800"/>
              <a:t>Mitwirkung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755576" y="5373216"/>
            <a:ext cx="2449512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de-DE" sz="800" dirty="0" smtClean="0"/>
              <a:t>ist verpflichtet, ausreichend Kita-Plätze bereit zu stellen</a:t>
            </a:r>
          </a:p>
          <a:p>
            <a:pPr marL="171450" indent="-171450">
              <a:buFontTx/>
              <a:buChar char="-"/>
            </a:pPr>
            <a:r>
              <a:rPr lang="de-DE" sz="800" dirty="0" smtClean="0"/>
              <a:t>Kirchengemeinde entlasten Kommune durch die Trägerschaft bei dieser Verpflichtung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de-DE" sz="800" dirty="0" smtClean="0">
                <a:sym typeface="Wingdings" panose="05000000000000000000" pitchFamily="2" charset="2"/>
              </a:rPr>
              <a:t>Kostenbeteiligung seitens der Kommune als Gegenleistung für die Unterstützung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 flipH="1" flipV="1">
            <a:off x="7938932" y="2537572"/>
            <a:ext cx="3330" cy="5998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7926416" y="2684304"/>
            <a:ext cx="12330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Regelmäßige Berichte 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im Stiftungsrat</a:t>
            </a:r>
            <a:endParaRPr lang="de-DE" sz="800" dirty="0"/>
          </a:p>
        </p:txBody>
      </p:sp>
      <p:sp>
        <p:nvSpPr>
          <p:cNvPr id="34" name="Line 23"/>
          <p:cNvSpPr>
            <a:spLocks noChangeShapeType="1"/>
          </p:cNvSpPr>
          <p:nvPr/>
        </p:nvSpPr>
        <p:spPr bwMode="auto">
          <a:xfrm flipV="1">
            <a:off x="5651500" y="5373215"/>
            <a:ext cx="936724" cy="2084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5961856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230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827088" y="769350"/>
            <a:ext cx="27844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/>
              <a:t>Betriebserlaubnis</a:t>
            </a:r>
          </a:p>
          <a:p>
            <a:endParaRPr lang="de-DE" dirty="0"/>
          </a:p>
        </p:txBody>
      </p:sp>
      <p:sp useBgFill="1"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27088" y="2133600"/>
            <a:ext cx="7407275" cy="3013646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  <a:defRPr/>
            </a:pPr>
            <a:r>
              <a:rPr lang="de-DE" dirty="0">
                <a:latin typeface="+mn-lt"/>
                <a:sym typeface="Wingdings" pitchFamily="2" charset="2"/>
              </a:rPr>
              <a:t> 	Basis für laufenden Betrieb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  <a:defRPr/>
            </a:pPr>
            <a:r>
              <a:rPr lang="de-DE" dirty="0">
                <a:latin typeface="+mn-lt"/>
                <a:sym typeface="Wingdings" pitchFamily="2" charset="2"/>
              </a:rPr>
              <a:t> 	wird erteilt vom Landesjugendamt wenn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tabLst>
                <a:tab pos="446088" algn="l"/>
              </a:tabLst>
              <a:defRPr/>
            </a:pPr>
            <a:r>
              <a:rPr lang="de-DE" dirty="0">
                <a:latin typeface="+mn-lt"/>
                <a:sym typeface="Wingdings" pitchFamily="2" charset="2"/>
              </a:rPr>
              <a:t>	- Gruppe entsprechend den Vorgaben der KitaVO ausreichend mit  	   	 		Personal besetzt ist </a:t>
            </a:r>
            <a:endParaRPr lang="de-DE" dirty="0" smtClean="0">
              <a:latin typeface="+mn-lt"/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  <a:tabLst>
                <a:tab pos="446088" algn="l"/>
              </a:tabLst>
              <a:defRPr/>
            </a:pPr>
            <a:r>
              <a:rPr lang="de-DE" dirty="0">
                <a:latin typeface="+mn-lt"/>
                <a:sym typeface="Wingdings" pitchFamily="2" charset="2"/>
              </a:rPr>
              <a:t>	- maximale Kinderzahl für Betreuungsform nicht überschritten </a:t>
            </a:r>
            <a:r>
              <a:rPr lang="de-DE" dirty="0" smtClean="0">
                <a:latin typeface="+mn-lt"/>
                <a:sym typeface="Wingdings" pitchFamily="2" charset="2"/>
              </a:rPr>
              <a:t>wird und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tabLst>
                <a:tab pos="446088" algn="l"/>
              </a:tabLst>
              <a:defRPr/>
            </a:pPr>
            <a:r>
              <a:rPr lang="de-DE" dirty="0" smtClean="0">
                <a:latin typeface="+mn-lt"/>
                <a:sym typeface="Wingdings" pitchFamily="2" charset="2"/>
              </a:rPr>
              <a:t>	-	</a:t>
            </a:r>
            <a:r>
              <a:rPr lang="de-DE" b="1" dirty="0" smtClean="0">
                <a:latin typeface="+mn-lt"/>
                <a:sym typeface="Wingdings" pitchFamily="2" charset="2"/>
              </a:rPr>
              <a:t>baurechtlich alle Vorschriften erfüllt sind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  <a:defRPr/>
            </a:pPr>
            <a:r>
              <a:rPr lang="de-DE" dirty="0" smtClean="0">
                <a:latin typeface="+mn-lt"/>
                <a:sym typeface="Wingdings" pitchFamily="2" charset="2"/>
              </a:rPr>
              <a:t> </a:t>
            </a:r>
            <a:r>
              <a:rPr lang="de-DE" dirty="0">
                <a:latin typeface="+mn-lt"/>
                <a:sym typeface="Wingdings" pitchFamily="2" charset="2"/>
              </a:rPr>
              <a:t>	muss dem Angebot angepasst werden</a:t>
            </a:r>
          </a:p>
          <a:p>
            <a:pPr defTabSz="290513">
              <a:defRPr/>
            </a:pPr>
            <a:endParaRPr lang="de-DE" b="1" dirty="0">
              <a:sym typeface="Wingdings" pitchFamily="2" charset="2"/>
            </a:endParaRPr>
          </a:p>
          <a:p>
            <a:pPr defTabSz="290513">
              <a:defRPr/>
            </a:pPr>
            <a:r>
              <a:rPr lang="de-DE" dirty="0">
                <a:sym typeface="Wingdings" pitchFamily="2" charset="2"/>
              </a:rPr>
              <a:t>	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6609928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30912" y="1700808"/>
            <a:ext cx="7405688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sz="2000" b="1" dirty="0">
                <a:sym typeface="Wingdings" pitchFamily="2" charset="2"/>
              </a:rPr>
              <a:t>Gruppenformen </a:t>
            </a:r>
            <a:r>
              <a:rPr lang="de-DE" b="1" dirty="0">
                <a:sym typeface="Wingdings" pitchFamily="2" charset="2"/>
              </a:rPr>
              <a:t>					</a:t>
            </a:r>
            <a:endParaRPr lang="de-DE" b="1" i="1" dirty="0"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dirty="0">
                <a:sym typeface="Wingdings" pitchFamily="2" charset="2"/>
              </a:rPr>
              <a:t> 	</a:t>
            </a:r>
            <a:r>
              <a:rPr lang="de-DE" b="1" dirty="0">
                <a:sym typeface="Wingdings" pitchFamily="2" charset="2"/>
              </a:rPr>
              <a:t>Halbtagesgruppe </a:t>
            </a:r>
            <a:r>
              <a:rPr lang="de-DE" dirty="0">
                <a:sym typeface="Wingdings" pitchFamily="2" charset="2"/>
              </a:rPr>
              <a:t> (vor- oder nachmittags geöffnete Gruppen)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dirty="0">
                <a:sym typeface="Wingdings" pitchFamily="2" charset="2"/>
              </a:rPr>
              <a:t> 	</a:t>
            </a:r>
            <a:r>
              <a:rPr lang="de-DE" b="1" dirty="0">
                <a:sym typeface="Wingdings" pitchFamily="2" charset="2"/>
              </a:rPr>
              <a:t>Regelgruppe </a:t>
            </a:r>
            <a:r>
              <a:rPr lang="de-DE" dirty="0">
                <a:sym typeface="Wingdings" pitchFamily="2" charset="2"/>
              </a:rPr>
              <a:t>(</a:t>
            </a:r>
            <a:r>
              <a:rPr lang="de-DE" dirty="0"/>
              <a:t>vor- und nachmittags jeweils mehrere Stunden geöffnet)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b="1" dirty="0">
                <a:sym typeface="Wingdings" pitchFamily="2" charset="2"/>
              </a:rPr>
              <a:t> 	Verlängerte Öffnungszeit </a:t>
            </a:r>
            <a:r>
              <a:rPr lang="de-DE" dirty="0">
                <a:sym typeface="Wingdings" pitchFamily="2" charset="2"/>
              </a:rPr>
              <a:t>(mindestens sechs Stunden am Stück geöffnet)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b="1" dirty="0">
                <a:sym typeface="Wingdings" pitchFamily="2" charset="2"/>
              </a:rPr>
              <a:t> 	Ganztagesgruppe </a:t>
            </a:r>
            <a:r>
              <a:rPr lang="de-DE" dirty="0" smtClean="0">
                <a:sym typeface="Wingdings" pitchFamily="2" charset="2"/>
              </a:rPr>
              <a:t>(über </a:t>
            </a:r>
            <a:r>
              <a:rPr lang="de-DE" dirty="0">
                <a:sym typeface="Wingdings" pitchFamily="2" charset="2"/>
              </a:rPr>
              <a:t>sieben Stunden durchgängig geöffnet)</a:t>
            </a:r>
            <a:endParaRPr lang="de-DE" b="1" dirty="0"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i="1" dirty="0">
                <a:sym typeface="Wingdings" pitchFamily="2" charset="2"/>
              </a:rPr>
              <a:t>	►	</a:t>
            </a:r>
            <a:r>
              <a:rPr lang="de-DE" dirty="0">
                <a:sym typeface="Wingdings" pitchFamily="2" charset="2"/>
              </a:rPr>
              <a:t>Altersmischung mit Kindern vom ersten Lebensjahr bis unter 14 Jahren 		in allen Gruppenformen möglich	                                                    				Voraussetzung: Absenkung der 	Gruppenstärke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dirty="0">
                <a:sym typeface="Wingdings" pitchFamily="2" charset="2"/>
              </a:rPr>
              <a:t> </a:t>
            </a:r>
            <a:r>
              <a:rPr lang="de-DE" b="1" dirty="0">
                <a:sym typeface="Wingdings" pitchFamily="2" charset="2"/>
              </a:rPr>
              <a:t>	Krippe </a:t>
            </a:r>
            <a:r>
              <a:rPr lang="de-DE" dirty="0">
                <a:sym typeface="Wingdings" pitchFamily="2" charset="2"/>
              </a:rPr>
              <a:t>(für Kinder von 0 bis 3 Jahre)</a:t>
            </a:r>
            <a:endParaRPr lang="de-DE" b="1" dirty="0"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b="1" dirty="0">
                <a:sym typeface="Wingdings" pitchFamily="2" charset="2"/>
              </a:rPr>
              <a:t>Integrative Betreuung </a:t>
            </a:r>
            <a:r>
              <a:rPr lang="de-DE" dirty="0">
                <a:sym typeface="Wingdings" pitchFamily="2" charset="2"/>
              </a:rPr>
              <a:t>in allen Gruppenformen </a:t>
            </a:r>
            <a:r>
              <a:rPr lang="de-DE" dirty="0" smtClean="0">
                <a:sym typeface="Wingdings" pitchFamily="2" charset="2"/>
              </a:rPr>
              <a:t>möglich, </a:t>
            </a:r>
            <a:r>
              <a:rPr lang="de-DE" dirty="0">
                <a:sym typeface="Wingdings" pitchFamily="2" charset="2"/>
              </a:rPr>
              <a:t>sofern personelle und sachliche Voraussetzungen vorliegen</a:t>
            </a:r>
            <a:r>
              <a:rPr lang="de-DE" dirty="0" smtClean="0">
                <a:sym typeface="Wingdings" pitchFamily="2" charset="2"/>
              </a:rPr>
              <a:t>.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b="1" dirty="0" smtClean="0">
                <a:sym typeface="Wingdings" pitchFamily="2" charset="2"/>
              </a:rPr>
              <a:t>Kinder unter 3 Jahren </a:t>
            </a:r>
            <a:r>
              <a:rPr lang="de-DE" dirty="0" smtClean="0">
                <a:sym typeface="Wingdings" pitchFamily="2" charset="2"/>
              </a:rPr>
              <a:t>können in allen Gruppenformen </a:t>
            </a:r>
            <a:r>
              <a:rPr lang="de-DE" dirty="0">
                <a:sym typeface="Wingdings" pitchFamily="2" charset="2"/>
              </a:rPr>
              <a:t>betreut werden, sofern personelle und sachliche Voraussetzungen vorliegen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endParaRPr lang="de-DE" dirty="0">
              <a:sym typeface="Wingdings" pitchFamily="2" charset="2"/>
            </a:endParaRP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838200" y="759031"/>
            <a:ext cx="27844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/>
              <a:t>Betriebserlaubnis</a:t>
            </a:r>
          </a:p>
          <a:p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6825952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827088" y="1268413"/>
            <a:ext cx="1441450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300" b="1"/>
              <a:t>Personal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700338" y="1341438"/>
            <a:ext cx="58975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b="1" dirty="0"/>
              <a:t>Pädagogisches Personal (Fachkräfte lt. Fachkräftekatalog)</a:t>
            </a:r>
            <a:endParaRPr lang="de-DE" dirty="0"/>
          </a:p>
          <a:p>
            <a:pPr>
              <a:buFontTx/>
              <a:buChar char="•"/>
              <a:defRPr/>
            </a:pPr>
            <a:r>
              <a:rPr lang="de-DE" dirty="0"/>
              <a:t> </a:t>
            </a:r>
            <a:r>
              <a:rPr lang="de-DE" dirty="0">
                <a:latin typeface="+mn-lt"/>
              </a:rPr>
              <a:t>Stellenplan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</a:rPr>
              <a:t> Bedarf anhand Betreuungsform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700338" y="4005263"/>
            <a:ext cx="60356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de-DE" b="1" dirty="0"/>
              <a:t>Sonstiges Personal</a:t>
            </a:r>
            <a:endParaRPr lang="de-DE" dirty="0"/>
          </a:p>
          <a:p>
            <a:pPr>
              <a:buFontTx/>
              <a:buChar char="•"/>
              <a:tabLst>
                <a:tab pos="174625" algn="l"/>
              </a:tabLst>
              <a:defRPr/>
            </a:pPr>
            <a:r>
              <a:rPr lang="de-DE" dirty="0"/>
              <a:t> </a:t>
            </a:r>
            <a:r>
              <a:rPr lang="de-DE" dirty="0">
                <a:latin typeface="+mn-lt"/>
              </a:rPr>
              <a:t>Reinigungskräfte </a:t>
            </a:r>
            <a:r>
              <a:rPr lang="de-DE" dirty="0">
                <a:latin typeface="+mn-lt"/>
                <a:sym typeface="Wingdings" pitchFamily="2" charset="2"/>
              </a:rPr>
              <a:t> Stellenbesetzungs- bzw.  	Haushaltsrichtlinien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  <a:sym typeface="Wingdings" pitchFamily="2" charset="2"/>
              </a:rPr>
              <a:t> Hausmeister / Außenanlagen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  <a:sym typeface="Wingdings" pitchFamily="2" charset="2"/>
              </a:rPr>
              <a:t> hauswirtschaftliches Personal</a:t>
            </a:r>
            <a:endParaRPr lang="de-DE" b="1" dirty="0">
              <a:latin typeface="+mn-lt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2700338" y="2205038"/>
            <a:ext cx="60356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de-DE" b="1" dirty="0"/>
              <a:t>Ausbildung/Praktika</a:t>
            </a:r>
            <a:endParaRPr lang="de-DE" dirty="0"/>
          </a:p>
          <a:p>
            <a:pPr>
              <a:buFontTx/>
              <a:buChar char="•"/>
              <a:defRPr/>
            </a:pPr>
            <a:r>
              <a:rPr lang="de-DE" dirty="0"/>
              <a:t> </a:t>
            </a:r>
            <a:r>
              <a:rPr lang="de-DE" dirty="0">
                <a:latin typeface="+mn-lt"/>
              </a:rPr>
              <a:t>Erzieherin im Anerkennungsjahr</a:t>
            </a:r>
          </a:p>
          <a:p>
            <a:pPr>
              <a:buFontTx/>
              <a:buChar char="•"/>
              <a:defRPr/>
            </a:pPr>
            <a:r>
              <a:rPr lang="de-DE" b="1" dirty="0">
                <a:latin typeface="+mn-lt"/>
              </a:rPr>
              <a:t> </a:t>
            </a:r>
            <a:r>
              <a:rPr lang="de-DE" dirty="0">
                <a:latin typeface="+mn-lt"/>
              </a:rPr>
              <a:t>PIA (praxisintegrierte Ausbildung)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</a:rPr>
              <a:t> Schulpraktikanten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</a:rPr>
              <a:t> FSJ</a:t>
            </a:r>
          </a:p>
          <a:p>
            <a:pPr>
              <a:buFontTx/>
              <a:buChar char="•"/>
              <a:defRPr/>
            </a:pPr>
            <a:r>
              <a:rPr lang="de-DE" dirty="0" smtClean="0">
                <a:latin typeface="+mn-lt"/>
              </a:rPr>
              <a:t>Sonstige</a:t>
            </a:r>
            <a:endParaRPr lang="de-DE" dirty="0">
              <a:latin typeface="+mn-lt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827088" y="5229225"/>
            <a:ext cx="17541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300" b="1"/>
              <a:t>Stellenplan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2700338" y="5300663"/>
            <a:ext cx="60356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290513">
              <a:buFontTx/>
              <a:buChar char="•"/>
            </a:pPr>
            <a:r>
              <a:rPr lang="de-DE">
                <a:sym typeface="Wingdings" pitchFamily="2" charset="2"/>
              </a:rPr>
              <a:t> Basis: Bedarfsberechnung KVJS</a:t>
            </a:r>
          </a:p>
          <a:p>
            <a:pPr defTabSz="290513">
              <a:buFontTx/>
              <a:buChar char="•"/>
            </a:pPr>
            <a:r>
              <a:rPr lang="de-DE">
                <a:sym typeface="Wingdings" pitchFamily="2" charset="2"/>
              </a:rPr>
              <a:t> Leitungsfreistellung (Empfehlung Erzdiözese)</a:t>
            </a:r>
          </a:p>
          <a:p>
            <a:pPr defTabSz="290513">
              <a:buFontTx/>
              <a:buChar char="•"/>
            </a:pPr>
            <a:r>
              <a:rPr lang="de-DE">
                <a:sym typeface="Wingdings" pitchFamily="2" charset="2"/>
              </a:rPr>
              <a:t> sonstige Personalbedarf (Projekte, Sonderbetreuung)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38200" y="759031"/>
            <a:ext cx="320953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Personal/Stellenplan</a:t>
            </a:r>
            <a:endParaRPr lang="de-DE" sz="2400" b="1" dirty="0"/>
          </a:p>
          <a:p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6825952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899592" y="692696"/>
            <a:ext cx="5544616" cy="432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e-DE" sz="2400" b="1" dirty="0" smtClean="0">
                <a:solidFill>
                  <a:schemeClr val="tx2"/>
                </a:solidFill>
              </a:rPr>
              <a:t>Kirchliche Mindestanforderungen</a:t>
            </a:r>
            <a:endParaRPr lang="de-DE" sz="2400" b="1" dirty="0">
              <a:solidFill>
                <a:schemeClr val="tx2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99592" y="1556792"/>
            <a:ext cx="7848872" cy="4455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1500" b="1" dirty="0" smtClean="0"/>
              <a:t>Ein Beschluss des Trägers zur Einrichtung neuer Gruppen oder Einrichtungen muss folgende Mindestanforderungen berücksichtigen: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Eindeutige katholische Trägerschaft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Der Betrieb ist mit Blick auf die personellen Ressourcen sichergestellt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Keine 1-gruppige Einrichtung, mehr als 7 Gruppen nur mit Stellungnahme der Fachberatung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Umsetzung eines religionspädagogisches Konzeptes, Teilnahme der Mitarbeitenden an Fortbildungen entsprechend der Fortbildungsordnung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Pastorale Ansprechperson ist benannt und nimmt an den Studientagen teil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Zielvereinbarungsgespräche werden regelmäßig geführt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Schutzkonzept liegt vor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Finanzierung aus kommunalen und Kirchensteuermitteln gedeckt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Investitionen in kirchliche Gebäude müssen für Kirchengemeinde finanzierbar sein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Katholischer Träger darf innerhalb einer Kommune vertraglich nicht schlechter gestellt sein als andere freie Träger 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6177880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864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7584" y="692696"/>
            <a:ext cx="60035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Betriebskostenvertrag/Zusammenarbeit</a:t>
            </a:r>
            <a:endParaRPr lang="de-DE" sz="24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71177" y="1488182"/>
            <a:ext cx="572945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</a:t>
            </a:r>
            <a:r>
              <a:rPr lang="de-DE" b="1" dirty="0"/>
              <a:t>Basis: </a:t>
            </a:r>
            <a:r>
              <a:rPr lang="de-DE" dirty="0" smtClean="0"/>
              <a:t>Mustervertrag in der Fassung vom April 2010</a:t>
            </a:r>
            <a:endParaRPr lang="de-DE" dirty="0"/>
          </a:p>
          <a:p>
            <a:pPr>
              <a:buFontTx/>
              <a:buChar char="•"/>
            </a:pPr>
            <a:r>
              <a:rPr lang="de-DE" dirty="0"/>
              <a:t> individuelle </a:t>
            </a:r>
            <a:r>
              <a:rPr lang="de-DE" dirty="0" smtClean="0"/>
              <a:t>Anpassung</a:t>
            </a:r>
          </a:p>
          <a:p>
            <a:pPr>
              <a:buFontTx/>
              <a:buChar char="•"/>
            </a:pPr>
            <a:r>
              <a:rPr lang="de-DE" dirty="0"/>
              <a:t> </a:t>
            </a:r>
            <a:r>
              <a:rPr lang="de-DE" dirty="0" smtClean="0"/>
              <a:t>Vertrag ist genehmigungspflichtig</a:t>
            </a:r>
          </a:p>
          <a:p>
            <a:pPr>
              <a:buFontTx/>
              <a:buChar char="•"/>
            </a:pPr>
            <a:r>
              <a:rPr lang="de-DE" dirty="0"/>
              <a:t> </a:t>
            </a:r>
            <a:r>
              <a:rPr lang="de-DE" dirty="0" smtClean="0"/>
              <a:t>Kündigungsfrist: 1 Jahr zum Ende eines Kindergartenjahres</a:t>
            </a:r>
            <a:endParaRPr lang="de-DE" dirty="0"/>
          </a:p>
          <a:p>
            <a:endParaRPr lang="de-DE" dirty="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900113" y="2565400"/>
            <a:ext cx="7254875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273050">
              <a:spcBef>
                <a:spcPts val="500"/>
              </a:spcBef>
              <a:spcAft>
                <a:spcPts val="500"/>
              </a:spcAft>
            </a:pPr>
            <a:r>
              <a:rPr lang="de-DE" b="1" dirty="0" smtClean="0"/>
              <a:t>Regelungen:</a:t>
            </a:r>
            <a:endParaRPr lang="de-DE" dirty="0"/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dirty="0"/>
              <a:t> </a:t>
            </a:r>
            <a:r>
              <a:rPr lang="de-DE" b="1" dirty="0"/>
              <a:t>Zusammenarbeit mit pol. Gemeinde </a:t>
            </a:r>
            <a:r>
              <a:rPr lang="de-DE" dirty="0"/>
              <a:t>(Abstimmung / Zustimmungspflicht 	insbesondere bei Baumaßnahmen u. Investitionen, Gruppenzahl, 	Stellenplan, </a:t>
            </a:r>
            <a:r>
              <a:rPr lang="de-DE" dirty="0" smtClean="0"/>
              <a:t>Elternbeiträgen, </a:t>
            </a:r>
            <a:r>
              <a:rPr lang="de-DE" dirty="0"/>
              <a:t>Angebotsformen und Schließungstagen)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dirty="0"/>
              <a:t> </a:t>
            </a:r>
            <a:r>
              <a:rPr lang="de-DE" b="1" dirty="0" smtClean="0"/>
              <a:t>Mindestgruppengrößen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b="1" dirty="0"/>
              <a:t> </a:t>
            </a:r>
            <a:r>
              <a:rPr lang="de-DE" b="1" dirty="0" smtClean="0"/>
              <a:t>Beteiligung der pol. Gemeinde </a:t>
            </a:r>
            <a:r>
              <a:rPr lang="de-DE" dirty="0" smtClean="0"/>
              <a:t>an den laufenden Betriebsausgaben</a:t>
            </a:r>
            <a:endParaRPr lang="de-DE" dirty="0"/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dirty="0"/>
              <a:t> </a:t>
            </a:r>
            <a:r>
              <a:rPr lang="de-DE" b="1" dirty="0"/>
              <a:t>Investitionskosten/Betriebsausgaben  </a:t>
            </a:r>
            <a:r>
              <a:rPr lang="de-DE" dirty="0"/>
              <a:t>Definition und  Zuschusshöhe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b="1" dirty="0"/>
              <a:t> Kuratorium  </a:t>
            </a:r>
            <a:r>
              <a:rPr lang="de-DE" dirty="0"/>
              <a:t>Zusammensetzung / Aufgaben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b="1" dirty="0"/>
              <a:t> Bedarfsplanung </a:t>
            </a:r>
            <a:r>
              <a:rPr lang="de-DE" dirty="0"/>
              <a:t>Verfahren 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914400" y="6477000"/>
            <a:ext cx="6033864" cy="2286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Verrechnungsstelle für katholische Kirchengemeinden Schopfheim - Informationsveranstaltung für Stiftungsräte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7584" y="692696"/>
            <a:ext cx="54920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Betreiberpflichten/ Arbeitssicherheit</a:t>
            </a:r>
          </a:p>
          <a:p>
            <a:endParaRPr lang="de-DE" sz="24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71176" y="1488182"/>
            <a:ext cx="7661263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Eine Flut von Gesetzen, Verordnungen, Vorschriften von Unfallkassen und Unfallversicherung sowie DIN-Normen sind beim Bau, Sanierung und Betrieb von Kindertagesstätten zu beachten</a:t>
            </a:r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Es gelten die zum Zeitpunkt der Baugenehmigung gültigen Vorgaben. Solange die Baugenehmigung Bestand hat, gibt es in der Regel „Bestandsschutz“</a:t>
            </a:r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Bei baulichen Veränderungen oder Nutzungsänderungen (z. B. bisheriger Lagerraum wird zum Gruppenraum oder aus einer Regelgruppe wird eine Krippengruppe) ist eine Anpassung der Baugenehmigung erforderlich, mit den dann aktuellen Vorgaben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Eine geringfügige Nutzungsänderung kann so kostspielige Investitionen zur Folge haben.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Verrechnungsstelle für katholische Kirchengemeinden Schopfheim - Informationsveranstaltung für Stiftungsräte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341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1155</Words>
  <Application>Microsoft Office PowerPoint</Application>
  <PresentationFormat>Bildschirmpräsentation (4:3)</PresentationFormat>
  <Paragraphs>239</Paragraphs>
  <Slides>14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Wingdings</vt:lpstr>
      <vt:lpstr>Standarddesign</vt:lpstr>
      <vt:lpstr>PowerPoint-Präsentation</vt:lpstr>
      <vt:lpstr>PowerPoint-Präsentation</vt:lpstr>
      <vt:lpstr>Beteiligte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vst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Decker Roland</dc:creator>
  <cp:lastModifiedBy>Schöttler Karin</cp:lastModifiedBy>
  <cp:revision>173</cp:revision>
  <cp:lastPrinted>2020-10-08T06:13:43Z</cp:lastPrinted>
  <dcterms:created xsi:type="dcterms:W3CDTF">2005-07-26T09:12:06Z</dcterms:created>
  <dcterms:modified xsi:type="dcterms:W3CDTF">2021-02-16T07:49:23Z</dcterms:modified>
</cp:coreProperties>
</file>