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0" r:id="rId1"/>
  </p:sldMasterIdLst>
  <p:notesMasterIdLst>
    <p:notesMasterId r:id="rId16"/>
  </p:notesMasterIdLst>
  <p:handoutMasterIdLst>
    <p:handoutMasterId r:id="rId17"/>
  </p:handoutMasterIdLst>
  <p:sldIdLst>
    <p:sldId id="257" r:id="rId2"/>
    <p:sldId id="296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3" r:id="rId12"/>
    <p:sldId id="332" r:id="rId13"/>
    <p:sldId id="334" r:id="rId14"/>
    <p:sldId id="335" r:id="rId15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FD0002"/>
    <a:srgbClr val="FF9835"/>
    <a:srgbClr val="FD0001"/>
    <a:srgbClr val="FD9A32"/>
    <a:srgbClr val="FFCC9A"/>
    <a:srgbClr val="1D20A3"/>
    <a:srgbClr val="EC8C93"/>
    <a:srgbClr val="E2545E"/>
    <a:srgbClr val="AA22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2" autoAdjust="0"/>
    <p:restoredTop sz="94737" autoAdjust="0"/>
  </p:normalViewPr>
  <p:slideViewPr>
    <p:cSldViewPr>
      <p:cViewPr varScale="1">
        <p:scale>
          <a:sx n="128" d="100"/>
          <a:sy n="128" d="100"/>
        </p:scale>
        <p:origin x="80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2616" y="-108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spPr>
            <a:ln w="952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544-4906-BFBA-030C355CD382}"/>
              </c:ext>
            </c:extLst>
          </c:dPt>
          <c:dPt>
            <c:idx val="1"/>
            <c:bubble3D val="0"/>
            <c:spPr>
              <a:solidFill>
                <a:srgbClr val="FF9835"/>
              </a:solidFill>
              <a:ln w="952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544-4906-BFBA-030C355CD382}"/>
              </c:ext>
            </c:extLst>
          </c:dPt>
          <c:dPt>
            <c:idx val="2"/>
            <c:bubble3D val="0"/>
            <c:explosion val="7"/>
            <c:spPr>
              <a:solidFill>
                <a:srgbClr val="FFCC99"/>
              </a:solidFill>
              <a:ln w="952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544-4906-BFBA-030C355CD382}"/>
              </c:ext>
            </c:extLst>
          </c:dPt>
          <c:dPt>
            <c:idx val="3"/>
            <c:bubble3D val="0"/>
            <c:explosion val="7"/>
            <c:spPr>
              <a:solidFill>
                <a:srgbClr val="FD0002"/>
              </a:solidFill>
              <a:ln w="952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544-4906-BFBA-030C355CD382}"/>
              </c:ext>
            </c:extLst>
          </c:dPt>
          <c:dLbls>
            <c:dLbl>
              <c:idx val="0"/>
              <c:layout>
                <c:manualLayout>
                  <c:x val="7.9386318897637795E-2"/>
                  <c:y val="-0.222063976377952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544-4906-BFBA-030C355CD382}"/>
                </c:ext>
              </c:extLst>
            </c:dLbl>
            <c:dLbl>
              <c:idx val="1"/>
              <c:layout>
                <c:manualLayout>
                  <c:x val="0.18335392060367453"/>
                  <c:y val="1.40885826771653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544-4906-BFBA-030C355CD382}"/>
                </c:ext>
              </c:extLst>
            </c:dLbl>
            <c:dLbl>
              <c:idx val="2"/>
              <c:layout>
                <c:manualLayout>
                  <c:x val="2.9185531496062841E-2"/>
                  <c:y val="-1.9282726377952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544-4906-BFBA-030C355CD382}"/>
                </c:ext>
              </c:extLst>
            </c:dLbl>
            <c:dLbl>
              <c:idx val="3"/>
              <c:layout>
                <c:manualLayout>
                  <c:x val="1.6842847769028873E-2"/>
                  <c:y val="2.4530019685039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544-4906-BFBA-030C355CD3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Tabelle1!$A$2:$A$5</c:f>
              <c:strCache>
                <c:ptCount val="4"/>
                <c:pt idx="0">
                  <c:v>Erzdiözese</c:v>
                </c:pt>
                <c:pt idx="1">
                  <c:v>Schlüsselzuweisungen</c:v>
                </c:pt>
                <c:pt idx="2">
                  <c:v>Bauförderfonds</c:v>
                </c:pt>
                <c:pt idx="3">
                  <c:v>Ausgleichsstock</c:v>
                </c:pt>
              </c:strCache>
            </c:strRef>
          </c:cat>
          <c:val>
            <c:numRef>
              <c:f>Tabelle1!$B$2:$B$5</c:f>
              <c:numCache>
                <c:formatCode>0%</c:formatCode>
                <c:ptCount val="4"/>
                <c:pt idx="0">
                  <c:v>0.55000000000000004</c:v>
                </c:pt>
                <c:pt idx="1">
                  <c:v>0.37</c:v>
                </c:pt>
                <c:pt idx="2">
                  <c:v>0.05</c:v>
                </c:pt>
                <c:pt idx="3">
                  <c:v>0.03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Tabelle1!$B$1</c15:sqref>
                        </c15:formulaRef>
                      </c:ext>
                    </c:extLst>
                    <c:strCache>
                      <c:ptCount val="1"/>
                      <c:pt idx="0">
                        <c:v>Spalte1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0-9544-4906-BFBA-030C355CD38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87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814650224049177"/>
          <c:y val="0.65398449222202337"/>
          <c:w val="0.31676929768541445"/>
          <c:h val="0.256053310638440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E30D8B-170D-418B-A425-930737042956}" type="datetimeFigureOut">
              <a:rPr lang="de-DE" smtClean="0"/>
              <a:t>11.02.2021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2CBE93-2C11-4FD1-8308-0AE309D731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519144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7ECAA34-B1F7-4E88-A530-AD2406FB9010}" type="datetimeFigureOut">
              <a:rPr lang="de-DE"/>
              <a:pPr>
                <a:defRPr/>
              </a:pPr>
              <a:t>11.02.2021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8FEB5B9-BB03-48FA-BF87-D955C5BAE3F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54314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FEB5B9-BB03-48FA-BF87-D955C5BAE3F6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3450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FEB5B9-BB03-48FA-BF87-D955C5BAE3F6}" type="slidenum">
              <a:rPr lang="de-DE" smtClean="0"/>
              <a:pPr>
                <a:defRPr/>
              </a:pPr>
              <a:t>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8255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bandaro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5" descr="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52400"/>
            <a:ext cx="933450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endParaRPr lang="de-DE" alt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5552256" cy="45720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charset="0"/>
              </a:defRPr>
            </a:lvl1pPr>
          </a:lstStyle>
          <a:p>
            <a:pPr>
              <a:defRPr/>
            </a:pPr>
            <a:r>
              <a:rPr lang="de-DE" smtClean="0"/>
              <a:t>Verrechnungsstelle für kath.  Kirchengemeinden Schopfheim - Informationsveranstaltung für Stiftungsräte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56363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253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2918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1491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132153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Formatvorlagen des Textmasters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Formatvorlagen des Textmasters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0" hasCustomPrompt="1"/>
          </p:nvPr>
        </p:nvSpPr>
        <p:spPr>
          <a:xfrm>
            <a:off x="971600" y="6381328"/>
            <a:ext cx="7777162" cy="2174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aseline="0"/>
            </a:lvl1pPr>
          </a:lstStyle>
          <a:p>
            <a:pPr lvl="0"/>
            <a:r>
              <a:rPr lang="de-DE" dirty="0" smtClean="0"/>
              <a:t>Verrechnungsstelle Schopfheim – Informationsveranstaltung für Stiftungsräte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70877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765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1"/>
          <p:cNvSpPr>
            <a:spLocks noGrp="1"/>
          </p:cNvSpPr>
          <p:nvPr>
            <p:ph type="ftr" sz="quarter" idx="10"/>
          </p:nvPr>
        </p:nvSpPr>
        <p:spPr>
          <a:xfrm>
            <a:off x="827584" y="6441281"/>
            <a:ext cx="7986464" cy="365125"/>
          </a:xfrm>
        </p:spPr>
        <p:txBody>
          <a:bodyPr/>
          <a:lstStyle/>
          <a:p>
            <a:pPr>
              <a:defRPr/>
            </a:pPr>
            <a:r>
              <a:rPr lang="de-DE" smtClean="0"/>
              <a:t>Verrechnungsstelle für kath.  Kirchengemeinden Schopfheim - Informationsveranstaltung für Stiftungsräte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50690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>
          <a:xfrm>
            <a:off x="827584" y="6441281"/>
            <a:ext cx="7986464" cy="365125"/>
          </a:xfrm>
        </p:spPr>
        <p:txBody>
          <a:bodyPr/>
          <a:lstStyle/>
          <a:p>
            <a:pPr>
              <a:defRPr/>
            </a:pPr>
            <a:r>
              <a:rPr lang="de-DE" smtClean="0"/>
              <a:t>Verrechnungsstelle für kath.  Kirchengemeinden Schopfheim - Informationsveranstaltung für Stiftungsräte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6234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76758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4274606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bandarol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Line 13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28" name="Line 14"/>
          <p:cNvSpPr>
            <a:spLocks noChangeShapeType="1"/>
          </p:cNvSpPr>
          <p:nvPr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029" name="Picture 18" descr="erzd_logo_rgb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275" y="152400"/>
            <a:ext cx="1254125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762000" y="6356350"/>
            <a:ext cx="75544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de-DE" smtClean="0"/>
              <a:t>Verrechnungsstelle für kath.  Kirchengemeinden Schopfheim - Informationsveranstaltung für Stiftungsräte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68191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"/>
          <p:cNvSpPr>
            <a:spLocks noChangeArrowheads="1"/>
          </p:cNvSpPr>
          <p:nvPr/>
        </p:nvSpPr>
        <p:spPr bwMode="auto">
          <a:xfrm>
            <a:off x="914400" y="6477000"/>
            <a:ext cx="805021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de-DE" sz="1200" dirty="0" smtClean="0">
                <a:solidFill>
                  <a:schemeClr val="bg2"/>
                </a:solidFill>
                <a:latin typeface="Calibri" pitchFamily="34" charset="0"/>
              </a:rPr>
              <a:t>Verrechnungsstelle für kath. Kirchengemeinden Schopfheim – Informationsveranstaltung für Stiftungsräte</a:t>
            </a:r>
            <a:r>
              <a:rPr lang="de-DE" altLang="de-DE" sz="800" dirty="0">
                <a:solidFill>
                  <a:schemeClr val="bg2"/>
                </a:solidFill>
                <a:latin typeface="Calibri" pitchFamily="34" charset="0"/>
              </a:rPr>
              <a:t>					</a:t>
            </a:r>
          </a:p>
        </p:txBody>
      </p:sp>
      <p:sp>
        <p:nvSpPr>
          <p:cNvPr id="7171" name="Line 12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173" name="Textfeld 7"/>
          <p:cNvSpPr txBox="1">
            <a:spLocks noChangeArrowheads="1"/>
          </p:cNvSpPr>
          <p:nvPr/>
        </p:nvSpPr>
        <p:spPr bwMode="auto">
          <a:xfrm>
            <a:off x="1763688" y="4797425"/>
            <a:ext cx="6858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de-DE" altLang="de-DE" sz="4400" dirty="0">
              <a:solidFill>
                <a:schemeClr val="tx2"/>
              </a:solidFill>
              <a:cs typeface="Times New Roman" pitchFamily="18" charset="0"/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3"/>
          <a:srcRect l="63481" t="21704" r="21976" b="23820"/>
          <a:stretch/>
        </p:blipFill>
        <p:spPr>
          <a:xfrm>
            <a:off x="782903" y="2039371"/>
            <a:ext cx="2804847" cy="3502188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4355976" y="3068960"/>
            <a:ext cx="4572000" cy="256993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altLang="de-DE" sz="3600" b="1" dirty="0" smtClean="0"/>
              <a:t>Haushalt und Finanzen im kirchlichen Bereich</a:t>
            </a:r>
            <a:r>
              <a:rPr lang="de-DE" altLang="de-DE" sz="500" dirty="0"/>
              <a:t/>
            </a:r>
            <a:br>
              <a:rPr lang="de-DE" altLang="de-DE" sz="500" dirty="0"/>
            </a:br>
            <a:r>
              <a:rPr lang="de-DE" altLang="de-DE" sz="500" dirty="0"/>
              <a:t/>
            </a:r>
            <a:br>
              <a:rPr lang="de-DE" altLang="de-DE" sz="500" dirty="0"/>
            </a:br>
            <a:r>
              <a:rPr lang="de-DE" altLang="de-DE" sz="2400" dirty="0"/>
              <a:t>Informationsveranstaltung für Stiftungsräte</a:t>
            </a:r>
            <a:endParaRPr lang="de-DE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827088" y="1341438"/>
            <a:ext cx="7129288" cy="4739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eriod" startAt="7"/>
            </a:pPr>
            <a:r>
              <a:rPr lang="de-DE" sz="1400" b="1" dirty="0"/>
              <a:t>Bilanz + Gewinn- und Verlustrechnung</a:t>
            </a:r>
          </a:p>
          <a:p>
            <a:pPr lvl="1">
              <a:spcBef>
                <a:spcPts val="0"/>
              </a:spcBef>
            </a:pPr>
            <a:r>
              <a:rPr lang="de-DE" sz="1300" dirty="0">
                <a:solidFill>
                  <a:srgbClr val="0070C0"/>
                </a:solidFill>
              </a:rPr>
              <a:t>Aktuelle Finanzsituation auf Basis des letzten gültigen Jahresabschluss der konkreten Kirchengemeinde: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300" dirty="0">
                <a:solidFill>
                  <a:srgbClr val="0070C0"/>
                </a:solidFill>
              </a:rPr>
              <a:t>Bilanz: Übersicht über alle Vermögen und Schulden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300" dirty="0">
                <a:solidFill>
                  <a:srgbClr val="0070C0"/>
                </a:solidFill>
              </a:rPr>
              <a:t>Gewinn- und Verlustrechnung: Übersicht über Erträge/Aufwendungen</a:t>
            </a:r>
          </a:p>
          <a:p>
            <a:pPr marL="342900" indent="-342900">
              <a:lnSpc>
                <a:spcPct val="150000"/>
              </a:lnSpc>
              <a:spcBef>
                <a:spcPts val="1200"/>
              </a:spcBef>
              <a:buAutoNum type="arabicPeriod" startAt="8"/>
            </a:pPr>
            <a:r>
              <a:rPr lang="de-DE" sz="1400" b="1" dirty="0"/>
              <a:t>Budgetplanung</a:t>
            </a:r>
          </a:p>
          <a:p>
            <a:pPr lvl="1">
              <a:spcBef>
                <a:spcPts val="0"/>
              </a:spcBef>
            </a:pPr>
            <a:r>
              <a:rPr lang="de-DE" sz="1300" dirty="0">
                <a:solidFill>
                  <a:srgbClr val="0070C0"/>
                </a:solidFill>
              </a:rPr>
              <a:t>Übersicht über die Budgetpositionen nach Organisations- und Aufgabenbereichen bzw. Kostenstellen und Kostenarten.</a:t>
            </a:r>
          </a:p>
          <a:p>
            <a:pPr marL="342900" indent="-342900">
              <a:lnSpc>
                <a:spcPct val="150000"/>
              </a:lnSpc>
              <a:spcBef>
                <a:spcPts val="1200"/>
              </a:spcBef>
              <a:buAutoNum type="arabicPeriod" startAt="9"/>
            </a:pPr>
            <a:r>
              <a:rPr lang="de-DE" sz="1400" b="1" dirty="0"/>
              <a:t>Stellenplan </a:t>
            </a:r>
            <a:r>
              <a:rPr lang="de-DE" sz="1400" dirty="0"/>
              <a:t>(Übersicht über die Arbeitsverträge nach Kostenstellen)</a:t>
            </a:r>
          </a:p>
          <a:p>
            <a:pPr lvl="1">
              <a:spcBef>
                <a:spcPts val="0"/>
              </a:spcBef>
            </a:pPr>
            <a:r>
              <a:rPr lang="de-DE" sz="1300" dirty="0">
                <a:solidFill>
                  <a:srgbClr val="0070C0"/>
                </a:solidFill>
              </a:rPr>
              <a:t>Übersicht über die Stellen bzw. Arbeitsverträge nach Kostenstellen und Umfang in % bzw. Euro.</a:t>
            </a:r>
          </a:p>
          <a:p>
            <a:pPr marL="342900" indent="-342900">
              <a:lnSpc>
                <a:spcPct val="150000"/>
              </a:lnSpc>
              <a:buAutoNum type="arabicPeriod" startAt="10"/>
            </a:pPr>
            <a:r>
              <a:rPr lang="de-DE" sz="1400" b="1" dirty="0"/>
              <a:t>Anlagenspiegel </a:t>
            </a:r>
          </a:p>
          <a:p>
            <a:pPr lvl="1">
              <a:spcBef>
                <a:spcPts val="0"/>
              </a:spcBef>
            </a:pPr>
            <a:r>
              <a:rPr lang="de-DE" sz="1300" dirty="0">
                <a:solidFill>
                  <a:srgbClr val="0070C0"/>
                </a:solidFill>
              </a:rPr>
              <a:t>Übersicht über alle Gebäude mit Daten über Adresse/Kostenstelle/qm und der Ermittlung der Bausubstanzerhaltungsrückstellung zur Finanzierung von zukünftigen Gebäudeinvestitionsmaßnahmen.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de-DE" sz="1400" b="1" dirty="0"/>
              <a:t>11. Bestätigung des Haushaltsbeschlusses durch den Pfarrgemeinderat</a:t>
            </a:r>
          </a:p>
          <a:p>
            <a:pPr lvl="1">
              <a:spcBef>
                <a:spcPts val="0"/>
              </a:spcBef>
            </a:pPr>
            <a:r>
              <a:rPr lang="de-DE" sz="1300" dirty="0">
                <a:solidFill>
                  <a:srgbClr val="0070C0"/>
                </a:solidFill>
              </a:rPr>
              <a:t>Schriftliche Bestätigung des Haushaltsbeschlusses und der Veröffentlichung des Haushaltsplans in der Kirchengemeinde</a:t>
            </a:r>
          </a:p>
        </p:txBody>
      </p:sp>
      <p:sp>
        <p:nvSpPr>
          <p:cNvPr id="6" name="Fußzeilenplatzhalter 1"/>
          <p:cNvSpPr txBox="1">
            <a:spLocks/>
          </p:cNvSpPr>
          <p:nvPr/>
        </p:nvSpPr>
        <p:spPr>
          <a:xfrm>
            <a:off x="827584" y="6441281"/>
            <a:ext cx="7986464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1300" dirty="0" smtClean="0"/>
              <a:t>Verrechnungsstelle für kath.  Kirchengemeinden Schopfheim - Informationsveranstaltung für Stiftungsräte</a:t>
            </a:r>
            <a:endParaRPr lang="de-DE" sz="13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05212" y="404664"/>
            <a:ext cx="7787208" cy="562074"/>
          </a:xfrm>
        </p:spPr>
        <p:txBody>
          <a:bodyPr/>
          <a:lstStyle/>
          <a:p>
            <a:pPr algn="l"/>
            <a:r>
              <a:rPr lang="de-DE" sz="2400" b="1" dirty="0"/>
              <a:t>Haushaltsplanung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72766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019155" y="1340768"/>
            <a:ext cx="7129288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400" dirty="0" smtClean="0"/>
              <a:t>Änderung der Haushaltsplanung ist nur durch einen Nachtragshaushalt möglich </a:t>
            </a:r>
          </a:p>
          <a:p>
            <a:endParaRPr lang="de-DE" sz="1400" dirty="0"/>
          </a:p>
          <a:p>
            <a:r>
              <a:rPr lang="de-DE" sz="1400" dirty="0" smtClean="0"/>
              <a:t>Voraussetzungen: </a:t>
            </a:r>
          </a:p>
          <a:p>
            <a:endParaRPr lang="de-DE" sz="1400" b="1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400" dirty="0" smtClean="0"/>
              <a:t>Erheblicher Fehlbetrag, der trotz Ausnutzung aller Sparmöglichkeiten entsteht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400" dirty="0" smtClean="0"/>
              <a:t>Bisher nicht veranschlagte oder zusätzliche Haushaltsmittel in erheblichem Umgang nötig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400" dirty="0" smtClean="0"/>
              <a:t>Bisher nicht veranschlagte oder zusätzliche Haushaltsmittel in erheblichem Umfang zur Verfügung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de-DE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 smtClean="0"/>
              <a:t>Erheblich sind Veränderungen, die </a:t>
            </a:r>
            <a:r>
              <a:rPr lang="de-DE" sz="1400" b="1" dirty="0" smtClean="0"/>
              <a:t>10% des Haushaltsvolumens </a:t>
            </a:r>
            <a:r>
              <a:rPr lang="de-DE" sz="1400" dirty="0" smtClean="0"/>
              <a:t>(Ergebnisplan) übersteigen</a:t>
            </a:r>
            <a:endParaRPr lang="de-DE" sz="1400" dirty="0"/>
          </a:p>
        </p:txBody>
      </p:sp>
      <p:sp>
        <p:nvSpPr>
          <p:cNvPr id="6" name="Fußzeilenplatzhalter 1"/>
          <p:cNvSpPr txBox="1">
            <a:spLocks/>
          </p:cNvSpPr>
          <p:nvPr/>
        </p:nvSpPr>
        <p:spPr>
          <a:xfrm>
            <a:off x="827584" y="6441281"/>
            <a:ext cx="7986464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1300" dirty="0" smtClean="0"/>
              <a:t>Verrechnungsstelle für kath.  Kirchengemeinden Schopfheim - Informationsveranstaltung für Stiftungsräte</a:t>
            </a:r>
            <a:endParaRPr lang="de-DE" sz="13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05212" y="404664"/>
            <a:ext cx="7787208" cy="562074"/>
          </a:xfrm>
        </p:spPr>
        <p:txBody>
          <a:bodyPr/>
          <a:lstStyle/>
          <a:p>
            <a:pPr algn="l"/>
            <a:r>
              <a:rPr lang="de-DE" sz="2400" b="1" dirty="0" smtClean="0"/>
              <a:t>Nachtragshaushalt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49275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827088" y="1341438"/>
            <a:ext cx="7129288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400" dirty="0"/>
              <a:t>Die Jahresabschluss wird durch die Verrechnungsstelle für die Kirchengemeinden aufgrund der vorliegenden Buchhaltung erstellt und vom Pfarrgemeinderat jährlich beschlossen.</a:t>
            </a:r>
          </a:p>
          <a:p>
            <a:r>
              <a:rPr lang="de-DE" sz="1400" dirty="0"/>
              <a:t>Bestandteile des Jahresabschluss einer Kirchengemeinde sind wie folgt:</a:t>
            </a:r>
          </a:p>
          <a:p>
            <a:endParaRPr lang="de-DE" sz="800" dirty="0"/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de-DE" sz="1400" b="1" dirty="0"/>
              <a:t>Lagebericht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de-DE" sz="1400" b="1" dirty="0"/>
              <a:t>Bilanz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de-DE" sz="1400" b="1" dirty="0"/>
              <a:t>GuV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de-DE" sz="1400" b="1" dirty="0"/>
              <a:t>Anlagenspiegel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de-DE" sz="1400" b="1" dirty="0"/>
              <a:t>Rechnungsergebnis</a:t>
            </a:r>
          </a:p>
          <a:p>
            <a:pPr lvl="1">
              <a:spcBef>
                <a:spcPts val="0"/>
              </a:spcBef>
            </a:pPr>
            <a:r>
              <a:rPr lang="de-DE" sz="1400" dirty="0">
                <a:solidFill>
                  <a:srgbClr val="0070C0"/>
                </a:solidFill>
              </a:rPr>
              <a:t>Übersicht über die Plan- und Istwerte nach Kostenstelle bzw. –arten und der Abweichung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de-DE" sz="1400" b="1" dirty="0"/>
              <a:t>Kapitalflussrechnung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de-DE" sz="1400" b="1" dirty="0"/>
              <a:t>Darstellung der Rücklagen/Sonderposten und Darlehen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de-DE" sz="1400" b="1" dirty="0"/>
              <a:t>Feststellungsbeschluss durch den Pfarrgemeinde</a:t>
            </a:r>
          </a:p>
        </p:txBody>
      </p:sp>
      <p:sp>
        <p:nvSpPr>
          <p:cNvPr id="6" name="Fußzeilenplatzhalter 1"/>
          <p:cNvSpPr txBox="1">
            <a:spLocks/>
          </p:cNvSpPr>
          <p:nvPr/>
        </p:nvSpPr>
        <p:spPr>
          <a:xfrm>
            <a:off x="827584" y="6441281"/>
            <a:ext cx="7986464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1300" dirty="0" smtClean="0"/>
              <a:t>Verrechnungsstelle für kath.  Kirchengemeinden Schopfheim - Informationsveranstaltung für Stiftungsräte</a:t>
            </a:r>
            <a:endParaRPr lang="de-DE" sz="13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05212" y="404664"/>
            <a:ext cx="7787208" cy="562074"/>
          </a:xfrm>
        </p:spPr>
        <p:txBody>
          <a:bodyPr/>
          <a:lstStyle/>
          <a:p>
            <a:pPr algn="l"/>
            <a:r>
              <a:rPr lang="de-DE" sz="2400" b="1" dirty="0" smtClean="0"/>
              <a:t>Jahresabschluss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09525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827088" y="1341438"/>
            <a:ext cx="712928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400" dirty="0"/>
              <a:t>Die Aufgaben des Stiftungsrates sind unter anderem in der Kirchlichen Vermögensordnung (KVO) unter § 8 geregelt:</a:t>
            </a:r>
          </a:p>
          <a:p>
            <a:endParaRPr lang="de-DE" sz="1400" dirty="0"/>
          </a:p>
          <a:p>
            <a:r>
              <a:rPr lang="de-DE" sz="1400" dirty="0"/>
              <a:t>§ 8 Stiftungsrat – Aufgaben</a:t>
            </a:r>
          </a:p>
          <a:p>
            <a:endParaRPr lang="de-DE" sz="1400" dirty="0"/>
          </a:p>
          <a:p>
            <a:pPr marL="630900" indent="-342900">
              <a:buAutoNum type="arabicParenBoth"/>
            </a:pPr>
            <a:r>
              <a:rPr lang="de-DE" sz="1400" b="1" dirty="0"/>
              <a:t>Dem Stiftungsrat obliegt …. die Verwaltung des Vermögens der Kirchengemeinde ...</a:t>
            </a:r>
          </a:p>
          <a:p>
            <a:pPr marL="630900" indent="-342900">
              <a:buAutoNum type="arabicParenBoth"/>
            </a:pPr>
            <a:r>
              <a:rPr lang="de-DE" sz="1400" b="1" dirty="0"/>
              <a:t>Der Stiftungsrat vertritt die Kirchengemeinde im Rechtsverkehr …</a:t>
            </a:r>
          </a:p>
          <a:p>
            <a:pPr marL="630900" indent="-342900">
              <a:buAutoNum type="arabicParenBoth"/>
            </a:pPr>
            <a:r>
              <a:rPr lang="de-DE" sz="1400" dirty="0"/>
              <a:t>Der Stiftungsrat berücksichtigt bei seiner Tätigkeit die pastoralen Richtlinien des Pfarrgemeinderates für die Vermögensverwaltung und berichtet dem Pfarrgemeinderat regelmäßig über seine Arbeit.</a:t>
            </a:r>
          </a:p>
          <a:p>
            <a:pPr marL="630900" indent="-342900">
              <a:buAutoNum type="arabicParenBoth"/>
            </a:pPr>
            <a:r>
              <a:rPr lang="de-DE" sz="1400" dirty="0"/>
              <a:t>…..</a:t>
            </a:r>
          </a:p>
          <a:p>
            <a:pPr marL="630900" indent="-342900">
              <a:buAutoNum type="arabicParenBoth"/>
            </a:pPr>
            <a:endParaRPr lang="de-DE" sz="1400" dirty="0"/>
          </a:p>
          <a:p>
            <a:endParaRPr lang="de-DE" sz="1400" dirty="0"/>
          </a:p>
          <a:p>
            <a:r>
              <a:rPr lang="de-DE" sz="1400" dirty="0"/>
              <a:t>Das Handbuch für Stiftungsräte „Verwaltung in Kirchengemeinden“ </a:t>
            </a:r>
          </a:p>
          <a:p>
            <a:r>
              <a:rPr lang="de-DE" sz="1400" dirty="0"/>
              <a:t>von Josef </a:t>
            </a:r>
            <a:r>
              <a:rPr lang="de-DE" sz="1400" dirty="0" err="1"/>
              <a:t>Jurina</a:t>
            </a:r>
            <a:r>
              <a:rPr lang="de-DE" sz="1400" dirty="0"/>
              <a:t> ist neben der Kirchlichen Vermögensordnung </a:t>
            </a:r>
          </a:p>
          <a:p>
            <a:r>
              <a:rPr lang="de-DE" sz="1400" dirty="0"/>
              <a:t>eine gute Hilfestellung für die Stiftungsratsarbeit</a:t>
            </a:r>
            <a:r>
              <a:rPr lang="de-DE" sz="1400" dirty="0" smtClean="0"/>
              <a:t>. Beide Dokumente</a:t>
            </a:r>
          </a:p>
          <a:p>
            <a:r>
              <a:rPr lang="de-DE" sz="1400" dirty="0" smtClean="0"/>
              <a:t>finden Sie auf der Homepage der Verrechungsstelle</a:t>
            </a:r>
            <a:endParaRPr lang="de-DE" sz="1400" dirty="0"/>
          </a:p>
        </p:txBody>
      </p:sp>
      <p:sp>
        <p:nvSpPr>
          <p:cNvPr id="6" name="Fußzeilenplatzhalter 1"/>
          <p:cNvSpPr txBox="1">
            <a:spLocks/>
          </p:cNvSpPr>
          <p:nvPr/>
        </p:nvSpPr>
        <p:spPr>
          <a:xfrm>
            <a:off x="827584" y="6441281"/>
            <a:ext cx="7986464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1300" dirty="0" smtClean="0"/>
              <a:t>Verrechnungsstelle für kath.  Kirchengemeinden Schopfheim - Informationsveranstaltung für Stiftungsräte</a:t>
            </a:r>
            <a:endParaRPr lang="de-DE" sz="13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05212" y="404664"/>
            <a:ext cx="7787208" cy="562074"/>
          </a:xfrm>
        </p:spPr>
        <p:txBody>
          <a:bodyPr/>
          <a:lstStyle/>
          <a:p>
            <a:pPr algn="l"/>
            <a:r>
              <a:rPr lang="de-DE" sz="2400" b="1" dirty="0" smtClean="0"/>
              <a:t>Stiftungsrat-Aufgaben</a:t>
            </a:r>
            <a:endParaRPr lang="de-DE" sz="2400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0232" y="3717032"/>
            <a:ext cx="1579416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"/>
          <p:cNvSpPr>
            <a:spLocks noChangeArrowheads="1"/>
          </p:cNvSpPr>
          <p:nvPr/>
        </p:nvSpPr>
        <p:spPr bwMode="auto">
          <a:xfrm>
            <a:off x="914400" y="6477000"/>
            <a:ext cx="805021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de-DE" sz="1200" dirty="0" smtClean="0">
                <a:solidFill>
                  <a:schemeClr val="bg2"/>
                </a:solidFill>
                <a:latin typeface="Calibri" pitchFamily="34" charset="0"/>
              </a:rPr>
              <a:t>Verrechnungsstelle für kath. Kirchengemeinden Schopfheim – Informationsveranstaltung für Stiftungsräte</a:t>
            </a:r>
            <a:r>
              <a:rPr lang="de-DE" altLang="de-DE" sz="800" dirty="0">
                <a:solidFill>
                  <a:schemeClr val="bg2"/>
                </a:solidFill>
                <a:latin typeface="Calibri" pitchFamily="34" charset="0"/>
              </a:rPr>
              <a:t>					</a:t>
            </a:r>
          </a:p>
        </p:txBody>
      </p:sp>
      <p:sp>
        <p:nvSpPr>
          <p:cNvPr id="7171" name="Line 12"/>
          <p:cNvSpPr>
            <a:spLocks noChangeShapeType="1"/>
          </p:cNvSpPr>
          <p:nvPr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173" name="Textfeld 7"/>
          <p:cNvSpPr txBox="1">
            <a:spLocks noChangeArrowheads="1"/>
          </p:cNvSpPr>
          <p:nvPr/>
        </p:nvSpPr>
        <p:spPr bwMode="auto">
          <a:xfrm>
            <a:off x="1763688" y="4797425"/>
            <a:ext cx="6858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de-DE" altLang="de-DE" sz="4400" dirty="0">
              <a:solidFill>
                <a:schemeClr val="tx2"/>
              </a:solidFill>
              <a:cs typeface="Times New Roman" pitchFamily="18" charset="0"/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3"/>
          <a:srcRect l="63481" t="21704" r="21976" b="23820"/>
          <a:stretch/>
        </p:blipFill>
        <p:spPr>
          <a:xfrm>
            <a:off x="782903" y="2039371"/>
            <a:ext cx="2804847" cy="3502188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4343400" y="2660223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de-DE" altLang="de-DE" sz="3600" b="1" dirty="0"/>
              <a:t>Vielen Dank für Ihre Aufmerksamkeit </a:t>
            </a:r>
          </a:p>
          <a:p>
            <a:pPr algn="ctr"/>
            <a:endParaRPr lang="de-DE" altLang="de-DE" sz="3600" b="1" dirty="0"/>
          </a:p>
          <a:p>
            <a:pPr algn="ctr"/>
            <a:endParaRPr lang="de-DE" altLang="de-DE" sz="3600" b="1" dirty="0"/>
          </a:p>
          <a:p>
            <a:pPr algn="ctr"/>
            <a:r>
              <a:rPr lang="de-DE" altLang="de-DE" sz="3600" b="1" dirty="0"/>
              <a:t>Noch Fragen?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8245227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827088" y="1341438"/>
            <a:ext cx="7129288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de-DE" dirty="0" smtClean="0">
                <a:cs typeface="Arial" panose="020B0604020202020204" pitchFamily="34" charset="0"/>
              </a:rPr>
              <a:t>Zukunftsfähig </a:t>
            </a:r>
            <a:r>
              <a:rPr lang="de-DE" dirty="0">
                <a:cs typeface="Arial" panose="020B0604020202020204" pitchFamily="34" charset="0"/>
              </a:rPr>
              <a:t>trotz Einnahmenrückgang</a:t>
            </a: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de-DE" dirty="0">
                <a:cs typeface="Arial" panose="020B0604020202020204" pitchFamily="34" charset="0"/>
              </a:rPr>
              <a:t>Verteilung der Kirchensteuermittel in der Erzdiözese Freiburg</a:t>
            </a:r>
          </a:p>
          <a:p>
            <a:pPr marL="742950" lvl="1" indent="-28575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de-DE" dirty="0" smtClean="0">
                <a:cs typeface="Arial" panose="020B0604020202020204" pitchFamily="34" charset="0"/>
              </a:rPr>
              <a:t>Schlüsselzuweisungen </a:t>
            </a:r>
            <a:r>
              <a:rPr lang="de-DE" dirty="0">
                <a:cs typeface="Arial" panose="020B0604020202020204" pitchFamily="34" charset="0"/>
              </a:rPr>
              <a:t>(monatlich)</a:t>
            </a:r>
          </a:p>
          <a:p>
            <a:pPr marL="742950" lvl="1" indent="-28575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de-DE" dirty="0" smtClean="0">
                <a:cs typeface="Arial" panose="020B0604020202020204" pitchFamily="34" charset="0"/>
              </a:rPr>
              <a:t>Zuschüsse </a:t>
            </a:r>
            <a:r>
              <a:rPr lang="de-DE" dirty="0">
                <a:cs typeface="Arial" panose="020B0604020202020204" pitchFamily="34" charset="0"/>
              </a:rPr>
              <a:t>aus Bauförderfonds (für Bauprojekten)</a:t>
            </a:r>
          </a:p>
          <a:p>
            <a:pPr marL="742950" lvl="1" indent="-28575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de-DE" dirty="0" smtClean="0">
                <a:cs typeface="Arial" panose="020B0604020202020204" pitchFamily="34" charset="0"/>
              </a:rPr>
              <a:t>Ausgleichsstock </a:t>
            </a:r>
            <a:r>
              <a:rPr lang="de-DE" dirty="0">
                <a:cs typeface="Arial" panose="020B0604020202020204" pitchFamily="34" charset="0"/>
              </a:rPr>
              <a:t>(bei negativer Haushaltslage)</a:t>
            </a: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de-DE" dirty="0" smtClean="0">
                <a:cs typeface="Arial" panose="020B0604020202020204" pitchFamily="34" charset="0"/>
              </a:rPr>
              <a:t>Haushaltsplanung</a:t>
            </a: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de-DE" dirty="0" smtClean="0">
                <a:cs typeface="Arial" panose="020B0604020202020204" pitchFamily="34" charset="0"/>
              </a:rPr>
              <a:t>Nachtragshaushaltsplan</a:t>
            </a:r>
            <a:endParaRPr lang="de-DE" dirty="0">
              <a:cs typeface="Arial" panose="020B0604020202020204" pitchFamily="34" charset="0"/>
            </a:endParaRP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de-DE" dirty="0">
                <a:cs typeface="Arial" panose="020B0604020202020204" pitchFamily="34" charset="0"/>
              </a:rPr>
              <a:t>Jahresabschluss</a:t>
            </a: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de-DE" dirty="0">
                <a:cs typeface="Arial" panose="020B0604020202020204" pitchFamily="34" charset="0"/>
              </a:rPr>
              <a:t>Stiftungsrat - Aufgaben</a:t>
            </a:r>
          </a:p>
        </p:txBody>
      </p:sp>
      <p:sp>
        <p:nvSpPr>
          <p:cNvPr id="6" name="Fußzeilenplatzhalter 1"/>
          <p:cNvSpPr txBox="1">
            <a:spLocks/>
          </p:cNvSpPr>
          <p:nvPr/>
        </p:nvSpPr>
        <p:spPr>
          <a:xfrm>
            <a:off x="827584" y="6441281"/>
            <a:ext cx="7986464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1300" dirty="0" smtClean="0"/>
              <a:t>Verrechnungsstelle für kath.  Kirchengemeinden Schopfheim - Informationsveranstaltung für Stiftungsräte</a:t>
            </a:r>
            <a:endParaRPr lang="de-DE" sz="13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05212" y="404664"/>
            <a:ext cx="7787208" cy="562074"/>
          </a:xfrm>
        </p:spPr>
        <p:txBody>
          <a:bodyPr/>
          <a:lstStyle/>
          <a:p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de-D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827088" y="1341438"/>
            <a:ext cx="7129288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dirty="0"/>
              <a:t>Koordinierte Mitglieder- und Kirchensteuervorausberechnung für die Kath. und </a:t>
            </a:r>
            <a:r>
              <a:rPr lang="de-DE" sz="1400" dirty="0" err="1"/>
              <a:t>Evang</a:t>
            </a:r>
            <a:r>
              <a:rPr lang="de-DE" sz="1400" dirty="0"/>
              <a:t>. Kirche in Deutschland durch das Forschungszentrum Generationenverträge (FZG) der Albert-Ludwig-Universität Freiburg (Studie unter Leitung von Prof. Dr. Bernd </a:t>
            </a:r>
            <a:r>
              <a:rPr lang="de-DE" sz="1400" dirty="0" err="1"/>
              <a:t>Raffelhüschen</a:t>
            </a:r>
            <a:r>
              <a:rPr lang="de-DE" sz="1400" dirty="0"/>
              <a:t> am 02. Mai 2019 veröffentlicht)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dirty="0"/>
              <a:t>Ergebnis:</a:t>
            </a:r>
            <a:endParaRPr lang="de-DE" sz="1400" b="1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400" b="1" dirty="0"/>
              <a:t>bis 2060:  – 50 % Mitglieder bzw. Kirchensteuereinnahmen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400" dirty="0"/>
              <a:t>Demografische Entwicklung </a:t>
            </a:r>
            <a:r>
              <a:rPr lang="de-DE" sz="1400" u="sng" dirty="0"/>
              <a:t>kaum</a:t>
            </a:r>
            <a:r>
              <a:rPr lang="de-DE" sz="1400" dirty="0"/>
              <a:t> zu beeinflussen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400" dirty="0"/>
              <a:t>Entwicklung der Tauf- und Austrittszahlen </a:t>
            </a:r>
            <a:r>
              <a:rPr lang="de-DE" sz="1400" u="sng" dirty="0"/>
              <a:t>teilweise</a:t>
            </a:r>
            <a:r>
              <a:rPr lang="de-DE" sz="1400" dirty="0"/>
              <a:t> beeinflussbar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de-DE" sz="1400" b="1" dirty="0"/>
              <a:t>„In den kommenden 2 Jahrzehnten weiterhin Ressourcen zur Umgestaltung vorhanden, die es klug einzusetzen gilt“</a:t>
            </a:r>
          </a:p>
          <a:p>
            <a:endParaRPr lang="de-DE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dirty="0"/>
              <a:t>Finanz- und Vermögensstrategie der Erzdiözese Freiburg mit einer vorausschauenden Finanzplanung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b="1" dirty="0"/>
              <a:t>Zielsetzung der Erzdiözese Freiburg: „notwendige Aufgaben in Seelsorge, Verkündigung und Caritas langfristig erfüllen“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dirty="0"/>
              <a:t>„Kirchenentwicklung 2030“ mit den Projekten „Pastoral 2030“ und „Verwaltung 2030“</a:t>
            </a:r>
            <a:endParaRPr lang="de-DE" dirty="0">
              <a:cs typeface="Arial" panose="020B0604020202020204" pitchFamily="34" charset="0"/>
            </a:endParaRPr>
          </a:p>
        </p:txBody>
      </p:sp>
      <p:sp>
        <p:nvSpPr>
          <p:cNvPr id="6" name="Fußzeilenplatzhalter 1"/>
          <p:cNvSpPr txBox="1">
            <a:spLocks/>
          </p:cNvSpPr>
          <p:nvPr/>
        </p:nvSpPr>
        <p:spPr>
          <a:xfrm>
            <a:off x="827584" y="6441281"/>
            <a:ext cx="7986464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1300" dirty="0" smtClean="0"/>
              <a:t>Verrechnungsstelle für kath.  Kirchengemeinden Schopfheim - Informationsveranstaltung für Stiftungsräte</a:t>
            </a:r>
            <a:endParaRPr lang="de-DE" sz="13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05212" y="404664"/>
            <a:ext cx="7787208" cy="562074"/>
          </a:xfrm>
        </p:spPr>
        <p:txBody>
          <a:bodyPr/>
          <a:lstStyle/>
          <a:p>
            <a:r>
              <a:rPr lang="de-DE" sz="2400" b="1" dirty="0"/>
              <a:t>Zukunftsfähig trotz Einnahmenrückgang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88348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026840" y="5055755"/>
            <a:ext cx="7129288" cy="1585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u="sng" dirty="0"/>
              <a:t>Hinweis: </a:t>
            </a:r>
            <a:r>
              <a:rPr lang="de-DE" sz="1200" dirty="0"/>
              <a:t>theoretische Darstellung, da der BFF erst zum 01.01.2020 errichtet worden ist</a:t>
            </a:r>
            <a:r>
              <a:rPr lang="de-DE" sz="1200" dirty="0" smtClean="0"/>
              <a:t>.</a:t>
            </a:r>
          </a:p>
          <a:p>
            <a:endParaRPr lang="de-DE" sz="1400" dirty="0"/>
          </a:p>
          <a:p>
            <a:r>
              <a:rPr lang="de-DE" sz="1100" dirty="0"/>
              <a:t>Die Gelder aus dem Bauförderfonds und dem Ausgleichsstock werden neben den nicht über die Punktequote ausbezahlten Schlüsselzuweisungen von der Erzdiözese treuhänderisch für die Kirchengemeinden verwaltet.</a:t>
            </a:r>
          </a:p>
          <a:p>
            <a:endParaRPr lang="de-DE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dirty="0">
              <a:cs typeface="Arial" panose="020B0604020202020204" pitchFamily="34" charset="0"/>
            </a:endParaRPr>
          </a:p>
        </p:txBody>
      </p:sp>
      <p:sp>
        <p:nvSpPr>
          <p:cNvPr id="6" name="Fußzeilenplatzhalter 1"/>
          <p:cNvSpPr txBox="1">
            <a:spLocks/>
          </p:cNvSpPr>
          <p:nvPr/>
        </p:nvSpPr>
        <p:spPr>
          <a:xfrm>
            <a:off x="827584" y="6441281"/>
            <a:ext cx="7986464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1300" dirty="0" smtClean="0"/>
              <a:t>Verrechnungsstelle für kath.  Kirchengemeinden Schopfheim - Informationsveranstaltung für Stiftungsräte</a:t>
            </a:r>
            <a:endParaRPr lang="de-DE" sz="13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26840" y="548680"/>
            <a:ext cx="7787208" cy="562074"/>
          </a:xfrm>
        </p:spPr>
        <p:txBody>
          <a:bodyPr/>
          <a:lstStyle/>
          <a:p>
            <a:pPr algn="l"/>
            <a:r>
              <a:rPr lang="de-DE" sz="2400" b="1" dirty="0"/>
              <a:t>Verteilung der </a:t>
            </a:r>
            <a:r>
              <a:rPr lang="de-DE" sz="2400" b="1" dirty="0" smtClean="0"/>
              <a:t>Kirchensteuermittel - 2017</a:t>
            </a:r>
            <a:endParaRPr lang="de-DE" sz="2400" dirty="0"/>
          </a:p>
        </p:txBody>
      </p:sp>
      <p:graphicFrame>
        <p:nvGraphicFramePr>
          <p:cNvPr id="10" name="Diagramm 9"/>
          <p:cNvGraphicFramePr/>
          <p:nvPr>
            <p:extLst>
              <p:ext uri="{D42A27DB-BD31-4B8C-83A1-F6EECF244321}">
                <p14:modId xmlns:p14="http://schemas.microsoft.com/office/powerpoint/2010/main" val="3829427512"/>
              </p:ext>
            </p:extLst>
          </p:nvPr>
        </p:nvGraphicFramePr>
        <p:xfrm>
          <a:off x="1187122" y="1398979"/>
          <a:ext cx="557758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4920444" y="1327735"/>
            <a:ext cx="37379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Kirchensteueraufkommen </a:t>
            </a:r>
          </a:p>
          <a:p>
            <a:r>
              <a:rPr lang="de-DE" sz="1200" dirty="0" smtClean="0"/>
              <a:t>Gesamt: 		524,7 </a:t>
            </a:r>
            <a:r>
              <a:rPr lang="de-DE" sz="1200" dirty="0" err="1" smtClean="0"/>
              <a:t>Mio</a:t>
            </a:r>
            <a:r>
              <a:rPr lang="de-DE" sz="1200" dirty="0" smtClean="0"/>
              <a:t> €</a:t>
            </a:r>
          </a:p>
          <a:p>
            <a:r>
              <a:rPr lang="de-DE" sz="1200" dirty="0" smtClean="0"/>
              <a:t>Schlüsselzuweisungen:	194,1 </a:t>
            </a:r>
            <a:r>
              <a:rPr lang="de-DE" sz="1200" dirty="0" err="1" smtClean="0"/>
              <a:t>Mio</a:t>
            </a:r>
            <a:r>
              <a:rPr lang="de-DE" sz="1200" dirty="0" smtClean="0"/>
              <a:t> €</a:t>
            </a:r>
          </a:p>
          <a:p>
            <a:r>
              <a:rPr lang="de-DE" sz="1200" dirty="0" smtClean="0"/>
              <a:t>Ausgleichstock:	  42    </a:t>
            </a:r>
            <a:r>
              <a:rPr lang="de-DE" sz="1200" dirty="0" err="1" smtClean="0"/>
              <a:t>Mio</a:t>
            </a:r>
            <a:r>
              <a:rPr lang="de-DE" sz="1200" dirty="0" smtClean="0"/>
              <a:t> €</a:t>
            </a:r>
          </a:p>
          <a:p>
            <a:r>
              <a:rPr lang="de-DE" sz="1200" dirty="0" smtClean="0"/>
              <a:t>Erzdiözese:		288,6 </a:t>
            </a:r>
            <a:r>
              <a:rPr lang="de-DE" sz="1200" dirty="0" err="1" smtClean="0"/>
              <a:t>Mio</a:t>
            </a:r>
            <a:r>
              <a:rPr lang="de-DE" sz="1200" dirty="0" smtClean="0"/>
              <a:t> €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71259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827088" y="1341438"/>
            <a:ext cx="7129288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400" dirty="0"/>
              <a:t>Die Verteilung der Kirchensteuermittel auf die Kirchengemeinde in der Schlüsselzuweisungsordnung geregelt. Die Zuweisung erfolgt nach einem Punktesystem mit einer festen Punktequote (Euro/Punkt), die von der Kirchensteuervertretung für den Haushaltszeitraum festgelegt werden.</a:t>
            </a:r>
          </a:p>
          <a:p>
            <a:endParaRPr lang="de-DE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dirty="0"/>
              <a:t>Katholikenzahl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dirty="0"/>
              <a:t>Gebäudebestand (Kirchen, Kapellen, Gemeinderäume, Pfarrhäuser, …)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dirty="0"/>
              <a:t>Sondereinrichtungen (z.B. Kindergärten, …)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dirty="0"/>
              <a:t>Allgemein für sozial caritative Aufgaben</a:t>
            </a:r>
          </a:p>
          <a:p>
            <a:pPr>
              <a:spcBef>
                <a:spcPct val="50000"/>
              </a:spcBef>
              <a:defRPr/>
            </a:pPr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ußzeilenplatzhalter 1"/>
          <p:cNvSpPr txBox="1">
            <a:spLocks/>
          </p:cNvSpPr>
          <p:nvPr/>
        </p:nvSpPr>
        <p:spPr>
          <a:xfrm>
            <a:off x="827584" y="6441281"/>
            <a:ext cx="7986464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1300" dirty="0" smtClean="0"/>
              <a:t>Verrechnungsstelle für kath.  Kirchengemeinden Schopfheim - Informationsveranstaltung für Stiftungsräte</a:t>
            </a:r>
            <a:endParaRPr lang="de-DE" sz="13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05212" y="404664"/>
            <a:ext cx="7787208" cy="562074"/>
          </a:xfrm>
        </p:spPr>
        <p:txBody>
          <a:bodyPr/>
          <a:lstStyle/>
          <a:p>
            <a:pPr algn="l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Schlüsselzuweisungen</a:t>
            </a:r>
            <a:b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400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3573591"/>
            <a:ext cx="5438996" cy="259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38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827088" y="1341438"/>
            <a:ext cx="7129288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400" dirty="0"/>
              <a:t>Unterstützung von Bauprojekten durch Zuschüsse in den „Ausführungsbestimmungen Bauförderfonds geregelt: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Genehmigungspflichtige Bauprojekte &gt; 15.000 Euro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Regelzuschüsse in Höhe von 10 – 33 %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Sonderzuschüsse in Höhe von bis zu 75 % bei: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400" dirty="0"/>
              <a:t>Gefahrenabwehr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400" dirty="0"/>
              <a:t>Gebäudeoptimierung bzw. bei energetisch nachhaltigen Projekten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400" dirty="0"/>
              <a:t>Energie- und Brandschutzgutachten, Elektro-Checks,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400" dirty="0"/>
              <a:t>Gebäudebestandserfassung</a:t>
            </a:r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ußzeilenplatzhalter 1"/>
          <p:cNvSpPr txBox="1">
            <a:spLocks/>
          </p:cNvSpPr>
          <p:nvPr/>
        </p:nvSpPr>
        <p:spPr>
          <a:xfrm>
            <a:off x="827584" y="6441281"/>
            <a:ext cx="7986464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1300" dirty="0" smtClean="0"/>
              <a:t>Verrechnungsstelle für kath.  Kirchengemeinden Schopfheim - Informationsveranstaltung für Stiftungsräte</a:t>
            </a:r>
            <a:endParaRPr lang="de-DE" sz="13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05212" y="404664"/>
            <a:ext cx="7787208" cy="562074"/>
          </a:xfrm>
        </p:spPr>
        <p:txBody>
          <a:bodyPr/>
          <a:lstStyle/>
          <a:p>
            <a:pPr algn="l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Zuschüsse aus Bauförderfonds </a:t>
            </a:r>
            <a:endParaRPr lang="de-DE" sz="2400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3733275"/>
            <a:ext cx="4104456" cy="2549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82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827088" y="1341438"/>
            <a:ext cx="7129288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400" dirty="0"/>
              <a:t>Unterstützung von ausgleichsstockabhängigen Kirchengemeinden in der Schlüsselzuweisungs-Ordnung unter Pkt. 3 geregelt:</a:t>
            </a:r>
          </a:p>
          <a:p>
            <a:endParaRPr lang="de-DE" sz="1400" dirty="0"/>
          </a:p>
          <a:p>
            <a:r>
              <a:rPr lang="de-DE" sz="1400" dirty="0"/>
              <a:t>Zuschuss aus dem Ausgleichsstock für Kirchengemeinden, die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trotz sparsamer Haushaltsführung und Ausschöpfung aller eigenen Einnahmenquellen ihren ordentlichen Finanzbedarf nicht decken können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Haushaltsverlust (ohne Berücksichtigung von Bauprojekten, Kindergärten)</a:t>
            </a:r>
          </a:p>
        </p:txBody>
      </p:sp>
      <p:sp>
        <p:nvSpPr>
          <p:cNvPr id="6" name="Fußzeilenplatzhalter 1"/>
          <p:cNvSpPr txBox="1">
            <a:spLocks/>
          </p:cNvSpPr>
          <p:nvPr/>
        </p:nvSpPr>
        <p:spPr>
          <a:xfrm>
            <a:off x="827584" y="6441281"/>
            <a:ext cx="7986464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1300" dirty="0" smtClean="0"/>
              <a:t>Verrechnungsstelle für kath.  Kirchengemeinden Schopfheim - Informationsveranstaltung für Stiftungsräte</a:t>
            </a:r>
            <a:endParaRPr lang="de-DE" sz="13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05212" y="404664"/>
            <a:ext cx="7787208" cy="562074"/>
          </a:xfrm>
        </p:spPr>
        <p:txBody>
          <a:bodyPr/>
          <a:lstStyle/>
          <a:p>
            <a:pPr algn="l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Ausgleichsstock</a:t>
            </a:r>
            <a:endParaRPr lang="de-DE" sz="2400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3717032"/>
            <a:ext cx="5867400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1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827088" y="1341438"/>
            <a:ext cx="7129288" cy="4385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400" dirty="0"/>
              <a:t>Die Haushaltsplanung wird nach Vorschriften der jeweiligen Haushaltsordnung der Erzdiözese Freiburg für die Kirchengemeinden erstellt und der finanzielle Rahmen dar, der vom Pfarrgemeinderat alle 2 Jahre beschlossen wird. Der Entwurf wird von der Verrechnungsstelle in Abstimmung mit dem Stiftungsrat erarbeitet</a:t>
            </a:r>
            <a:r>
              <a:rPr lang="de-DE" sz="1400" dirty="0" smtClean="0"/>
              <a:t>.</a:t>
            </a:r>
          </a:p>
          <a:p>
            <a:endParaRPr lang="de-DE" sz="1400" dirty="0"/>
          </a:p>
          <a:p>
            <a:r>
              <a:rPr lang="de-DE" sz="1400" dirty="0"/>
              <a:t>Bestandteile des Haushaltsplanes einer Kirchengemeinde sind wie folgt:</a:t>
            </a:r>
          </a:p>
          <a:p>
            <a:endParaRPr lang="de-DE" sz="800" dirty="0"/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de-DE" sz="1400" b="1" dirty="0"/>
              <a:t>  Vorbemerkungen:</a:t>
            </a:r>
          </a:p>
          <a:p>
            <a:pPr lvl="1">
              <a:spcBef>
                <a:spcPts val="0"/>
              </a:spcBef>
            </a:pPr>
            <a:r>
              <a:rPr lang="de-DE" sz="1300" dirty="0">
                <a:solidFill>
                  <a:srgbClr val="0070C0"/>
                </a:solidFill>
              </a:rPr>
              <a:t>Beinhaltet Informationen über die Verteilung der Kirchensteuermittel und Informationen über die örtlichen Stiftungen und Baupflichten.</a:t>
            </a:r>
          </a:p>
          <a:p>
            <a:pPr marL="342900" indent="-342900">
              <a:lnSpc>
                <a:spcPct val="150000"/>
              </a:lnSpc>
              <a:spcBef>
                <a:spcPts val="1200"/>
              </a:spcBef>
              <a:buAutoNum type="arabicPeriod" startAt="2"/>
            </a:pPr>
            <a:r>
              <a:rPr lang="de-DE" sz="1400" b="1" dirty="0"/>
              <a:t>Punktemitteilung bzw. Berechnung der Schlüsselzuweisungen</a:t>
            </a:r>
          </a:p>
          <a:p>
            <a:pPr lvl="1">
              <a:spcBef>
                <a:spcPts val="0"/>
              </a:spcBef>
            </a:pPr>
            <a:r>
              <a:rPr lang="de-DE" sz="1300" dirty="0">
                <a:solidFill>
                  <a:srgbClr val="0070C0"/>
                </a:solidFill>
              </a:rPr>
              <a:t>Übersicht über die Punkte der konkreten Kirchengemeinde, die Grundlage für die Verteilung der Kirchensteuermittel an die Kirchengemeinden sind.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de-DE" sz="1400" b="1" dirty="0"/>
              <a:t>3.    Lagebericht</a:t>
            </a:r>
            <a:endParaRPr lang="de-DE" sz="1400" dirty="0"/>
          </a:p>
          <a:p>
            <a:pPr lvl="1">
              <a:spcBef>
                <a:spcPts val="0"/>
              </a:spcBef>
            </a:pPr>
            <a:r>
              <a:rPr lang="de-DE" sz="1300" dirty="0">
                <a:solidFill>
                  <a:srgbClr val="0070C0"/>
                </a:solidFill>
              </a:rPr>
              <a:t>Beschreibung der aktuellen finanziellen Situation der konkreten Kirchengemeinde / Hinweise auf Risiken und ggf. kritische Sachverhalte die die Vermögens-/Finanz-/Ertragslage der Kirchengemeinde nachhaltig negativ beeinflussen können um diese im aktuellen Haushalt bereits angemessen berücksichtigen zu </a:t>
            </a:r>
            <a:r>
              <a:rPr lang="de-DE" sz="1300" dirty="0" smtClean="0">
                <a:solidFill>
                  <a:srgbClr val="0070C0"/>
                </a:solidFill>
              </a:rPr>
              <a:t>können.</a:t>
            </a:r>
            <a:endParaRPr lang="de-DE" sz="1400" dirty="0"/>
          </a:p>
        </p:txBody>
      </p:sp>
      <p:sp>
        <p:nvSpPr>
          <p:cNvPr id="6" name="Fußzeilenplatzhalter 1"/>
          <p:cNvSpPr txBox="1">
            <a:spLocks/>
          </p:cNvSpPr>
          <p:nvPr/>
        </p:nvSpPr>
        <p:spPr>
          <a:xfrm>
            <a:off x="827584" y="6441281"/>
            <a:ext cx="7986464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1300" dirty="0" smtClean="0"/>
              <a:t>Verrechnungsstelle für kath.  Kirchengemeinden Schopfheim - Informationsveranstaltung für Stiftungsräte</a:t>
            </a:r>
            <a:endParaRPr lang="de-DE" sz="13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05212" y="404664"/>
            <a:ext cx="7787208" cy="562074"/>
          </a:xfrm>
        </p:spPr>
        <p:txBody>
          <a:bodyPr/>
          <a:lstStyle/>
          <a:p>
            <a:pPr algn="l"/>
            <a:r>
              <a:rPr lang="de-DE" sz="2400" b="1" dirty="0"/>
              <a:t>Haushaltsplanung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80050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827088" y="1341438"/>
            <a:ext cx="7129288" cy="4739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/>
            <a:r>
              <a:rPr lang="de-DE" sz="1300" dirty="0">
                <a:solidFill>
                  <a:srgbClr val="0070C0"/>
                </a:solidFill>
              </a:rPr>
              <a:t>Bestandteile des Lageberichts: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300" dirty="0">
                <a:solidFill>
                  <a:srgbClr val="0070C0"/>
                </a:solidFill>
              </a:rPr>
              <a:t>Kurze Zusammenfassung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300" dirty="0">
                <a:solidFill>
                  <a:srgbClr val="0070C0"/>
                </a:solidFill>
              </a:rPr>
              <a:t>Immobilien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300" dirty="0">
                <a:solidFill>
                  <a:srgbClr val="0070C0"/>
                </a:solidFill>
              </a:rPr>
              <a:t>Investitionen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300" dirty="0">
                <a:solidFill>
                  <a:srgbClr val="0070C0"/>
                </a:solidFill>
              </a:rPr>
              <a:t>Personal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300" dirty="0">
                <a:solidFill>
                  <a:srgbClr val="0070C0"/>
                </a:solidFill>
              </a:rPr>
              <a:t>Kindertageseinrichtungen</a:t>
            </a:r>
          </a:p>
          <a:p>
            <a:pPr marL="342900" indent="-342900">
              <a:lnSpc>
                <a:spcPct val="150000"/>
              </a:lnSpc>
              <a:spcBef>
                <a:spcPts val="1200"/>
              </a:spcBef>
              <a:buFont typeface="+mj-lt"/>
              <a:buAutoNum type="arabicPeriod" startAt="4"/>
            </a:pPr>
            <a:r>
              <a:rPr lang="de-DE" sz="1400" b="1" dirty="0"/>
              <a:t>Ergebnisplan</a:t>
            </a:r>
          </a:p>
          <a:p>
            <a:pPr lvl="1"/>
            <a:r>
              <a:rPr lang="de-DE" sz="1300" dirty="0">
                <a:solidFill>
                  <a:srgbClr val="0070C0"/>
                </a:solidFill>
              </a:rPr>
              <a:t>Übersicht über das geplante Ergebnis der konkreten Kirchengemeinde nach Kostenarten.</a:t>
            </a:r>
          </a:p>
          <a:p>
            <a:pPr marL="342900" indent="-342900">
              <a:lnSpc>
                <a:spcPct val="150000"/>
              </a:lnSpc>
              <a:spcBef>
                <a:spcPts val="1200"/>
              </a:spcBef>
              <a:buAutoNum type="arabicPeriod" startAt="5"/>
            </a:pPr>
            <a:r>
              <a:rPr lang="de-DE" sz="1400" b="1" dirty="0"/>
              <a:t>Investitionsplan</a:t>
            </a:r>
          </a:p>
          <a:p>
            <a:pPr lvl="1"/>
            <a:r>
              <a:rPr lang="de-DE" sz="1300" dirty="0"/>
              <a:t>Übersicht über die geplanten Maßnahmen bzw. Investitionen mit der entsprechenden </a:t>
            </a:r>
            <a:r>
              <a:rPr lang="de-DE" sz="1300" dirty="0">
                <a:solidFill>
                  <a:srgbClr val="0070C0"/>
                </a:solidFill>
              </a:rPr>
              <a:t>Finanzierung getrennt nach 3 Bereichen: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300" dirty="0">
                <a:solidFill>
                  <a:srgbClr val="0070C0"/>
                </a:solidFill>
              </a:rPr>
              <a:t>Investitionen in Gebäude über 2.500 Euro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300" dirty="0">
                <a:solidFill>
                  <a:srgbClr val="0070C0"/>
                </a:solidFill>
              </a:rPr>
              <a:t>Investitionen in Sachvermögen über 2.500 Euro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300" dirty="0">
                <a:solidFill>
                  <a:srgbClr val="0070C0"/>
                </a:solidFill>
              </a:rPr>
              <a:t>Investitionen unter 2.500 Euro</a:t>
            </a:r>
          </a:p>
          <a:p>
            <a:pPr marL="342900" indent="-342900">
              <a:lnSpc>
                <a:spcPct val="150000"/>
              </a:lnSpc>
              <a:spcBef>
                <a:spcPts val="1200"/>
              </a:spcBef>
              <a:buAutoNum type="arabicPeriod" startAt="6"/>
            </a:pPr>
            <a:r>
              <a:rPr lang="de-DE" sz="1400" b="1" dirty="0"/>
              <a:t>Kapitalflussrechnung </a:t>
            </a:r>
          </a:p>
          <a:p>
            <a:pPr lvl="1">
              <a:spcBef>
                <a:spcPts val="0"/>
              </a:spcBef>
            </a:pPr>
            <a:r>
              <a:rPr lang="de-DE" sz="1300" dirty="0">
                <a:solidFill>
                  <a:srgbClr val="0070C0"/>
                </a:solidFill>
              </a:rPr>
              <a:t>Übersicht über die geplante Entwicklung der Liquidität aufgrund der geplanten Budgets und Investitionen.</a:t>
            </a:r>
          </a:p>
          <a:p>
            <a:pPr lvl="1">
              <a:spcBef>
                <a:spcPts val="0"/>
              </a:spcBef>
            </a:pPr>
            <a:endParaRPr lang="de-DE" sz="1400" dirty="0"/>
          </a:p>
        </p:txBody>
      </p:sp>
      <p:sp>
        <p:nvSpPr>
          <p:cNvPr id="6" name="Fußzeilenplatzhalter 1"/>
          <p:cNvSpPr txBox="1">
            <a:spLocks/>
          </p:cNvSpPr>
          <p:nvPr/>
        </p:nvSpPr>
        <p:spPr>
          <a:xfrm>
            <a:off x="827584" y="6441281"/>
            <a:ext cx="7986464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z="1300" dirty="0" smtClean="0"/>
              <a:t>Verrechnungsstelle für kath.  Kirchengemeinden Schopfheim - Informationsveranstaltung für Stiftungsräte</a:t>
            </a:r>
            <a:endParaRPr lang="de-DE" sz="13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05212" y="404664"/>
            <a:ext cx="7787208" cy="562074"/>
          </a:xfrm>
        </p:spPr>
        <p:txBody>
          <a:bodyPr/>
          <a:lstStyle/>
          <a:p>
            <a:pPr algn="l"/>
            <a:r>
              <a:rPr lang="de-DE" sz="2400" b="1" dirty="0"/>
              <a:t>Haushaltsplanung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67579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räsentatio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Design Präsentation" id="{93ADE86A-9C69-4BE8-BC1F-297EF088EB65}" vid="{75C982D4-7279-4737-B9B4-05475FA73CEA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 Präsentation</Template>
  <TotalTime>0</TotalTime>
  <Words>1112</Words>
  <Application>Microsoft Office PowerPoint</Application>
  <PresentationFormat>Bildschirmpräsentation (4:3)</PresentationFormat>
  <Paragraphs>157</Paragraphs>
  <Slides>14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Design Präsentation</vt:lpstr>
      <vt:lpstr>PowerPoint-Präsentation</vt:lpstr>
      <vt:lpstr>Agenda</vt:lpstr>
      <vt:lpstr>Zukunftsfähig trotz Einnahmenrückgang</vt:lpstr>
      <vt:lpstr>Verteilung der Kirchensteuermittel - 2017</vt:lpstr>
      <vt:lpstr>Schlüsselzuweisungen </vt:lpstr>
      <vt:lpstr>Zuschüsse aus Bauförderfonds </vt:lpstr>
      <vt:lpstr>Ausgleichsstock</vt:lpstr>
      <vt:lpstr>Haushaltsplanung</vt:lpstr>
      <vt:lpstr>Haushaltsplanung</vt:lpstr>
      <vt:lpstr>Haushaltsplanung</vt:lpstr>
      <vt:lpstr>Nachtragshaushalt</vt:lpstr>
      <vt:lpstr>Jahresabschluss</vt:lpstr>
      <vt:lpstr>Stiftungsrat-Aufgaben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Windows-Benutzer</dc:creator>
  <cp:lastModifiedBy>Schöttler Karin</cp:lastModifiedBy>
  <cp:revision>95</cp:revision>
  <cp:lastPrinted>2021-02-11T16:02:52Z</cp:lastPrinted>
  <dcterms:created xsi:type="dcterms:W3CDTF">2010-10-05T09:15:48Z</dcterms:created>
  <dcterms:modified xsi:type="dcterms:W3CDTF">2021-02-11T16:10:58Z</dcterms:modified>
</cp:coreProperties>
</file>