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7" r:id="rId2"/>
    <p:sldId id="291" r:id="rId3"/>
    <p:sldId id="394" r:id="rId4"/>
    <p:sldId id="395" r:id="rId5"/>
    <p:sldId id="396" r:id="rId6"/>
    <p:sldId id="397" r:id="rId7"/>
    <p:sldId id="398" r:id="rId8"/>
    <p:sldId id="364" r:id="rId9"/>
    <p:sldId id="365" r:id="rId10"/>
    <p:sldId id="366" r:id="rId11"/>
    <p:sldId id="305" r:id="rId12"/>
    <p:sldId id="307" r:id="rId13"/>
    <p:sldId id="314" r:id="rId14"/>
    <p:sldId id="332" r:id="rId15"/>
    <p:sldId id="378" r:id="rId16"/>
    <p:sldId id="379" r:id="rId17"/>
    <p:sldId id="380" r:id="rId18"/>
    <p:sldId id="321" r:id="rId19"/>
    <p:sldId id="319" r:id="rId20"/>
    <p:sldId id="387" r:id="rId21"/>
    <p:sldId id="388" r:id="rId22"/>
    <p:sldId id="389" r:id="rId23"/>
    <p:sldId id="327" r:id="rId24"/>
    <p:sldId id="402" r:id="rId25"/>
    <p:sldId id="329" r:id="rId26"/>
    <p:sldId id="386" r:id="rId27"/>
    <p:sldId id="393" r:id="rId28"/>
    <p:sldId id="367" r:id="rId29"/>
    <p:sldId id="399" r:id="rId30"/>
    <p:sldId id="400" r:id="rId31"/>
    <p:sldId id="401" r:id="rId32"/>
    <p:sldId id="403" r:id="rId3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n Karl-Heinz"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96837" autoAdjust="0"/>
  </p:normalViewPr>
  <p:slideViewPr>
    <p:cSldViewPr showGuides="1">
      <p:cViewPr varScale="1">
        <p:scale>
          <a:sx n="123" d="100"/>
          <a:sy n="123" d="100"/>
        </p:scale>
        <p:origin x="1206" y="114"/>
      </p:cViewPr>
      <p:guideLst>
        <p:guide orient="horz" pos="2160"/>
        <p:guide pos="2880"/>
      </p:guideLst>
    </p:cSldViewPr>
  </p:slideViewPr>
  <p:outlineViewPr>
    <p:cViewPr>
      <p:scale>
        <a:sx n="33" d="100"/>
        <a:sy n="33" d="100"/>
      </p:scale>
      <p:origin x="0" y="-2980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9" d="100"/>
          <a:sy n="89" d="100"/>
        </p:scale>
        <p:origin x="373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A4F75-5C2B-4E36-979D-B77575877C11}"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de-DE"/>
        </a:p>
      </dgm:t>
    </dgm:pt>
    <dgm:pt modelId="{E2D61D15-2B5F-4129-8FB7-6D6C8AA4CA17}">
      <dgm:prSet/>
      <dgm:spPr/>
      <dgm:t>
        <a:bodyPr/>
        <a:lstStyle/>
        <a:p>
          <a:pPr rtl="0"/>
          <a:r>
            <a:rPr lang="de-DE" dirty="0" smtClean="0"/>
            <a:t>4969 Immobilien</a:t>
          </a:r>
          <a:endParaRPr lang="de-DE" dirty="0"/>
        </a:p>
      </dgm:t>
    </dgm:pt>
    <dgm:pt modelId="{A5F0260C-E3D0-40D6-BC88-65712D8F8DD3}" type="parTrans" cxnId="{6620C610-BF21-4A27-923A-E3F078C647C2}">
      <dgm:prSet/>
      <dgm:spPr/>
      <dgm:t>
        <a:bodyPr/>
        <a:lstStyle/>
        <a:p>
          <a:endParaRPr lang="de-DE"/>
        </a:p>
      </dgm:t>
    </dgm:pt>
    <dgm:pt modelId="{BDA5D9D0-B1A3-47CE-A817-DF849BA669FE}" type="sibTrans" cxnId="{6620C610-BF21-4A27-923A-E3F078C647C2}">
      <dgm:prSet/>
      <dgm:spPr/>
      <dgm:t>
        <a:bodyPr/>
        <a:lstStyle/>
        <a:p>
          <a:endParaRPr lang="de-DE"/>
        </a:p>
      </dgm:t>
    </dgm:pt>
    <dgm:pt modelId="{D3840D73-5330-470E-BEB4-2BD16FCDE573}">
      <dgm:prSet/>
      <dgm:spPr/>
      <dgm:t>
        <a:bodyPr/>
        <a:lstStyle/>
        <a:p>
          <a:pPr rtl="0"/>
          <a:r>
            <a:rPr lang="de-DE" dirty="0" smtClean="0"/>
            <a:t>2048 Kirchen und sakrale Gebäude</a:t>
          </a:r>
          <a:endParaRPr lang="de-DE" dirty="0"/>
        </a:p>
      </dgm:t>
    </dgm:pt>
    <dgm:pt modelId="{C4446C85-1E08-4153-B00D-AB83D111E6B9}" type="parTrans" cxnId="{3BEB5F3E-5804-4539-88C5-3529C6048AA7}">
      <dgm:prSet/>
      <dgm:spPr/>
      <dgm:t>
        <a:bodyPr/>
        <a:lstStyle/>
        <a:p>
          <a:endParaRPr lang="de-DE"/>
        </a:p>
      </dgm:t>
    </dgm:pt>
    <dgm:pt modelId="{03FB06C3-E3A0-4D55-BC73-F1FCAADFFCB5}" type="sibTrans" cxnId="{3BEB5F3E-5804-4539-88C5-3529C6048AA7}">
      <dgm:prSet/>
      <dgm:spPr/>
      <dgm:t>
        <a:bodyPr/>
        <a:lstStyle/>
        <a:p>
          <a:endParaRPr lang="de-DE"/>
        </a:p>
      </dgm:t>
    </dgm:pt>
    <dgm:pt modelId="{D4FCAA28-CDA5-495A-9DF3-84AA960B73D8}">
      <dgm:prSet/>
      <dgm:spPr/>
      <dgm:t>
        <a:bodyPr/>
        <a:lstStyle/>
        <a:p>
          <a:pPr rtl="0"/>
          <a:r>
            <a:rPr lang="de-DE" dirty="0" smtClean="0"/>
            <a:t>942 Pfarrhäuser</a:t>
          </a:r>
          <a:endParaRPr lang="de-DE" dirty="0"/>
        </a:p>
      </dgm:t>
    </dgm:pt>
    <dgm:pt modelId="{FC9EEC41-75D4-4BBF-BCA6-F6F8A70B1A51}" type="parTrans" cxnId="{8C14B8E8-B029-4810-9370-B7D12BC07C09}">
      <dgm:prSet/>
      <dgm:spPr/>
      <dgm:t>
        <a:bodyPr/>
        <a:lstStyle/>
        <a:p>
          <a:endParaRPr lang="de-DE"/>
        </a:p>
      </dgm:t>
    </dgm:pt>
    <dgm:pt modelId="{B5E26605-EFC2-4385-ACE9-0C362814BCF8}" type="sibTrans" cxnId="{8C14B8E8-B029-4810-9370-B7D12BC07C09}">
      <dgm:prSet/>
      <dgm:spPr/>
      <dgm:t>
        <a:bodyPr/>
        <a:lstStyle/>
        <a:p>
          <a:endParaRPr lang="de-DE"/>
        </a:p>
      </dgm:t>
    </dgm:pt>
    <dgm:pt modelId="{1F559736-1F69-41F2-A54D-7B8D34106182}">
      <dgm:prSet/>
      <dgm:spPr/>
      <dgm:t>
        <a:bodyPr/>
        <a:lstStyle/>
        <a:p>
          <a:pPr rtl="0"/>
          <a:r>
            <a:rPr lang="de-DE" dirty="0" smtClean="0"/>
            <a:t>682 Gemeindehäuser</a:t>
          </a:r>
          <a:endParaRPr lang="de-DE" dirty="0"/>
        </a:p>
      </dgm:t>
    </dgm:pt>
    <dgm:pt modelId="{EC246C25-7AD6-478F-9EE5-62D981BB28FD}" type="parTrans" cxnId="{27027148-1532-4360-8679-AAF09AD99317}">
      <dgm:prSet/>
      <dgm:spPr/>
      <dgm:t>
        <a:bodyPr/>
        <a:lstStyle/>
        <a:p>
          <a:endParaRPr lang="de-DE"/>
        </a:p>
      </dgm:t>
    </dgm:pt>
    <dgm:pt modelId="{B5A2D221-6266-409D-9496-EF4B9168ABB3}" type="sibTrans" cxnId="{27027148-1532-4360-8679-AAF09AD99317}">
      <dgm:prSet/>
      <dgm:spPr/>
      <dgm:t>
        <a:bodyPr/>
        <a:lstStyle/>
        <a:p>
          <a:endParaRPr lang="de-DE"/>
        </a:p>
      </dgm:t>
    </dgm:pt>
    <dgm:pt modelId="{6D152CDD-1292-41F6-9BC3-CC3DD562615D}">
      <dgm:prSet/>
      <dgm:spPr/>
      <dgm:t>
        <a:bodyPr/>
        <a:lstStyle/>
        <a:p>
          <a:pPr rtl="0"/>
          <a:r>
            <a:rPr lang="de-DE" dirty="0" smtClean="0"/>
            <a:t>253 Mietgebäude/sonstige Gebäude</a:t>
          </a:r>
          <a:endParaRPr lang="de-DE" dirty="0"/>
        </a:p>
      </dgm:t>
    </dgm:pt>
    <dgm:pt modelId="{EF8A5BE9-652D-45D1-9970-37F08863F6B2}" type="parTrans" cxnId="{40B072DB-EAF6-4BD7-B90A-F5E251449C77}">
      <dgm:prSet/>
      <dgm:spPr/>
      <dgm:t>
        <a:bodyPr/>
        <a:lstStyle/>
        <a:p>
          <a:endParaRPr lang="de-DE"/>
        </a:p>
      </dgm:t>
    </dgm:pt>
    <dgm:pt modelId="{58D288CB-6D82-4099-A970-893A9B6F8675}" type="sibTrans" cxnId="{40B072DB-EAF6-4BD7-B90A-F5E251449C77}">
      <dgm:prSet/>
      <dgm:spPr/>
      <dgm:t>
        <a:bodyPr/>
        <a:lstStyle/>
        <a:p>
          <a:endParaRPr lang="de-DE"/>
        </a:p>
      </dgm:t>
    </dgm:pt>
    <dgm:pt modelId="{437A5001-0675-43F2-B584-4FA85B36A670}">
      <dgm:prSet/>
      <dgm:spPr/>
      <dgm:t>
        <a:bodyPr/>
        <a:lstStyle/>
        <a:p>
          <a:pPr rtl="0"/>
          <a:r>
            <a:rPr lang="de-DE" dirty="0" smtClean="0"/>
            <a:t>740 Kindergärten</a:t>
          </a:r>
          <a:endParaRPr lang="de-DE" dirty="0"/>
        </a:p>
      </dgm:t>
    </dgm:pt>
    <dgm:pt modelId="{A8254975-7F08-461A-8ABB-960CDD5E3C6A}" type="parTrans" cxnId="{0EAF6D42-6A3C-4406-9CE7-D20694FE2688}">
      <dgm:prSet/>
      <dgm:spPr/>
      <dgm:t>
        <a:bodyPr/>
        <a:lstStyle/>
        <a:p>
          <a:endParaRPr lang="de-DE"/>
        </a:p>
      </dgm:t>
    </dgm:pt>
    <dgm:pt modelId="{7F60D3AE-CAA4-4677-8207-6515D60CDED0}" type="sibTrans" cxnId="{0EAF6D42-6A3C-4406-9CE7-D20694FE2688}">
      <dgm:prSet/>
      <dgm:spPr/>
      <dgm:t>
        <a:bodyPr/>
        <a:lstStyle/>
        <a:p>
          <a:endParaRPr lang="de-DE"/>
        </a:p>
      </dgm:t>
    </dgm:pt>
    <dgm:pt modelId="{1C69507B-717A-4046-B7F8-8019FBDC5066}">
      <dgm:prSet/>
      <dgm:spPr/>
      <dgm:t>
        <a:bodyPr/>
        <a:lstStyle/>
        <a:p>
          <a:pPr rtl="0"/>
          <a:r>
            <a:rPr lang="de-DE" dirty="0" smtClean="0"/>
            <a:t>304 Sonstige Gebäude</a:t>
          </a:r>
          <a:endParaRPr lang="de-DE" dirty="0"/>
        </a:p>
      </dgm:t>
    </dgm:pt>
    <dgm:pt modelId="{C931FCBE-3EB7-43E5-964A-BD212D37ABC6}" type="parTrans" cxnId="{18694D4E-CBC9-463A-97F6-8B4208AEABDB}">
      <dgm:prSet/>
      <dgm:spPr/>
      <dgm:t>
        <a:bodyPr/>
        <a:lstStyle/>
        <a:p>
          <a:endParaRPr lang="de-DE"/>
        </a:p>
      </dgm:t>
    </dgm:pt>
    <dgm:pt modelId="{D208A2FF-0375-48BA-8D2B-C85B10C05DB8}" type="sibTrans" cxnId="{18694D4E-CBC9-463A-97F6-8B4208AEABDB}">
      <dgm:prSet/>
      <dgm:spPr/>
      <dgm:t>
        <a:bodyPr/>
        <a:lstStyle/>
        <a:p>
          <a:endParaRPr lang="de-DE"/>
        </a:p>
      </dgm:t>
    </dgm:pt>
    <dgm:pt modelId="{919D3ECC-E48B-4591-93CA-86E6EC4EE126}" type="pres">
      <dgm:prSet presAssocID="{C2DA4F75-5C2B-4E36-979D-B77575877C11}" presName="Name0" presStyleCnt="0">
        <dgm:presLayoutVars>
          <dgm:dir/>
          <dgm:animLvl val="lvl"/>
          <dgm:resizeHandles val="exact"/>
        </dgm:presLayoutVars>
      </dgm:prSet>
      <dgm:spPr/>
      <dgm:t>
        <a:bodyPr/>
        <a:lstStyle/>
        <a:p>
          <a:endParaRPr lang="de-DE"/>
        </a:p>
      </dgm:t>
    </dgm:pt>
    <dgm:pt modelId="{92163E3E-22EA-4D74-9CB8-71EFBA7C86BE}" type="pres">
      <dgm:prSet presAssocID="{E2D61D15-2B5F-4129-8FB7-6D6C8AA4CA17}" presName="linNode" presStyleCnt="0"/>
      <dgm:spPr/>
    </dgm:pt>
    <dgm:pt modelId="{27F7FA98-1B7A-45CD-99FB-BF83561D2C4E}" type="pres">
      <dgm:prSet presAssocID="{E2D61D15-2B5F-4129-8FB7-6D6C8AA4CA17}" presName="parentText" presStyleLbl="node1" presStyleIdx="0" presStyleCnt="1">
        <dgm:presLayoutVars>
          <dgm:chMax val="1"/>
          <dgm:bulletEnabled val="1"/>
        </dgm:presLayoutVars>
      </dgm:prSet>
      <dgm:spPr/>
      <dgm:t>
        <a:bodyPr/>
        <a:lstStyle/>
        <a:p>
          <a:endParaRPr lang="de-DE"/>
        </a:p>
      </dgm:t>
    </dgm:pt>
    <dgm:pt modelId="{D97EB340-AEB4-4180-8CF8-160052B1CC4F}" type="pres">
      <dgm:prSet presAssocID="{E2D61D15-2B5F-4129-8FB7-6D6C8AA4CA17}" presName="descendantText" presStyleLbl="alignAccFollowNode1" presStyleIdx="0" presStyleCnt="1" custLinFactNeighborX="3388" custLinFactNeighborY="-1231">
        <dgm:presLayoutVars>
          <dgm:bulletEnabled val="1"/>
        </dgm:presLayoutVars>
      </dgm:prSet>
      <dgm:spPr/>
      <dgm:t>
        <a:bodyPr/>
        <a:lstStyle/>
        <a:p>
          <a:endParaRPr lang="de-DE"/>
        </a:p>
      </dgm:t>
    </dgm:pt>
  </dgm:ptLst>
  <dgm:cxnLst>
    <dgm:cxn modelId="{601EFDA5-C3E9-4FF6-9D3D-74B1D47C96A0}" type="presOf" srcId="{1F559736-1F69-41F2-A54D-7B8D34106182}" destId="{D97EB340-AEB4-4180-8CF8-160052B1CC4F}" srcOrd="0" destOrd="3" presId="urn:microsoft.com/office/officeart/2005/8/layout/vList5"/>
    <dgm:cxn modelId="{3B52A6B2-5696-4468-85E8-89E93A7C2C77}" type="presOf" srcId="{D4FCAA28-CDA5-495A-9DF3-84AA960B73D8}" destId="{D97EB340-AEB4-4180-8CF8-160052B1CC4F}" srcOrd="0" destOrd="1" presId="urn:microsoft.com/office/officeart/2005/8/layout/vList5"/>
    <dgm:cxn modelId="{0EAF6D42-6A3C-4406-9CE7-D20694FE2688}" srcId="{E2D61D15-2B5F-4129-8FB7-6D6C8AA4CA17}" destId="{437A5001-0675-43F2-B584-4FA85B36A670}" srcOrd="2" destOrd="0" parTransId="{A8254975-7F08-461A-8ABB-960CDD5E3C6A}" sibTransId="{7F60D3AE-CAA4-4677-8207-6515D60CDED0}"/>
    <dgm:cxn modelId="{6620C610-BF21-4A27-923A-E3F078C647C2}" srcId="{C2DA4F75-5C2B-4E36-979D-B77575877C11}" destId="{E2D61D15-2B5F-4129-8FB7-6D6C8AA4CA17}" srcOrd="0" destOrd="0" parTransId="{A5F0260C-E3D0-40D6-BC88-65712D8F8DD3}" sibTransId="{BDA5D9D0-B1A3-47CE-A817-DF849BA669FE}"/>
    <dgm:cxn modelId="{40B072DB-EAF6-4BD7-B90A-F5E251449C77}" srcId="{E2D61D15-2B5F-4129-8FB7-6D6C8AA4CA17}" destId="{6D152CDD-1292-41F6-9BC3-CC3DD562615D}" srcOrd="4" destOrd="0" parTransId="{EF8A5BE9-652D-45D1-9970-37F08863F6B2}" sibTransId="{58D288CB-6D82-4099-A970-893A9B6F8675}"/>
    <dgm:cxn modelId="{27027148-1532-4360-8679-AAF09AD99317}" srcId="{E2D61D15-2B5F-4129-8FB7-6D6C8AA4CA17}" destId="{1F559736-1F69-41F2-A54D-7B8D34106182}" srcOrd="3" destOrd="0" parTransId="{EC246C25-7AD6-478F-9EE5-62D981BB28FD}" sibTransId="{B5A2D221-6266-409D-9496-EF4B9168ABB3}"/>
    <dgm:cxn modelId="{00DCA674-F8D9-4E60-9866-39B36B70D230}" type="presOf" srcId="{6D152CDD-1292-41F6-9BC3-CC3DD562615D}" destId="{D97EB340-AEB4-4180-8CF8-160052B1CC4F}" srcOrd="0" destOrd="4" presId="urn:microsoft.com/office/officeart/2005/8/layout/vList5"/>
    <dgm:cxn modelId="{18694D4E-CBC9-463A-97F6-8B4208AEABDB}" srcId="{E2D61D15-2B5F-4129-8FB7-6D6C8AA4CA17}" destId="{1C69507B-717A-4046-B7F8-8019FBDC5066}" srcOrd="5" destOrd="0" parTransId="{C931FCBE-3EB7-43E5-964A-BD212D37ABC6}" sibTransId="{D208A2FF-0375-48BA-8D2B-C85B10C05DB8}"/>
    <dgm:cxn modelId="{D952FAA9-7D47-4FD3-819F-5F3C17A554FF}" type="presOf" srcId="{1C69507B-717A-4046-B7F8-8019FBDC5066}" destId="{D97EB340-AEB4-4180-8CF8-160052B1CC4F}" srcOrd="0" destOrd="5" presId="urn:microsoft.com/office/officeart/2005/8/layout/vList5"/>
    <dgm:cxn modelId="{8C14B8E8-B029-4810-9370-B7D12BC07C09}" srcId="{E2D61D15-2B5F-4129-8FB7-6D6C8AA4CA17}" destId="{D4FCAA28-CDA5-495A-9DF3-84AA960B73D8}" srcOrd="1" destOrd="0" parTransId="{FC9EEC41-75D4-4BBF-BCA6-F6F8A70B1A51}" sibTransId="{B5E26605-EFC2-4385-ACE9-0C362814BCF8}"/>
    <dgm:cxn modelId="{40E88EF0-CEB6-45A2-BBFE-DCEB1FA3A096}" type="presOf" srcId="{437A5001-0675-43F2-B584-4FA85B36A670}" destId="{D97EB340-AEB4-4180-8CF8-160052B1CC4F}" srcOrd="0" destOrd="2" presId="urn:microsoft.com/office/officeart/2005/8/layout/vList5"/>
    <dgm:cxn modelId="{8C0FA5AE-4320-44D4-8795-8D54CE4EE770}" type="presOf" srcId="{C2DA4F75-5C2B-4E36-979D-B77575877C11}" destId="{919D3ECC-E48B-4591-93CA-86E6EC4EE126}" srcOrd="0" destOrd="0" presId="urn:microsoft.com/office/officeart/2005/8/layout/vList5"/>
    <dgm:cxn modelId="{EC884C98-023C-4350-AB94-3C3BFD976EED}" type="presOf" srcId="{E2D61D15-2B5F-4129-8FB7-6D6C8AA4CA17}" destId="{27F7FA98-1B7A-45CD-99FB-BF83561D2C4E}" srcOrd="0" destOrd="0" presId="urn:microsoft.com/office/officeart/2005/8/layout/vList5"/>
    <dgm:cxn modelId="{55226F46-4C53-4523-80BD-430E3ADEF2A4}" type="presOf" srcId="{D3840D73-5330-470E-BEB4-2BD16FCDE573}" destId="{D97EB340-AEB4-4180-8CF8-160052B1CC4F}" srcOrd="0" destOrd="0" presId="urn:microsoft.com/office/officeart/2005/8/layout/vList5"/>
    <dgm:cxn modelId="{3BEB5F3E-5804-4539-88C5-3529C6048AA7}" srcId="{E2D61D15-2B5F-4129-8FB7-6D6C8AA4CA17}" destId="{D3840D73-5330-470E-BEB4-2BD16FCDE573}" srcOrd="0" destOrd="0" parTransId="{C4446C85-1E08-4153-B00D-AB83D111E6B9}" sibTransId="{03FB06C3-E3A0-4D55-BC73-F1FCAADFFCB5}"/>
    <dgm:cxn modelId="{7167FB8B-1C5E-486A-A0CA-50B04DB091BC}" type="presParOf" srcId="{919D3ECC-E48B-4591-93CA-86E6EC4EE126}" destId="{92163E3E-22EA-4D74-9CB8-71EFBA7C86BE}" srcOrd="0" destOrd="0" presId="urn:microsoft.com/office/officeart/2005/8/layout/vList5"/>
    <dgm:cxn modelId="{116A0542-1B3B-4F33-BE3A-8356CA391EBE}" type="presParOf" srcId="{92163E3E-22EA-4D74-9CB8-71EFBA7C86BE}" destId="{27F7FA98-1B7A-45CD-99FB-BF83561D2C4E}" srcOrd="0" destOrd="0" presId="urn:microsoft.com/office/officeart/2005/8/layout/vList5"/>
    <dgm:cxn modelId="{AD3FD801-FF92-46AF-8B5A-793E09155D50}" type="presParOf" srcId="{92163E3E-22EA-4D74-9CB8-71EFBA7C86BE}" destId="{D97EB340-AEB4-4180-8CF8-160052B1CC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EB340-AEB4-4180-8CF8-160052B1CC4F}">
      <dsp:nvSpPr>
        <dsp:cNvPr id="0" name=""/>
        <dsp:cNvSpPr/>
      </dsp:nvSpPr>
      <dsp:spPr>
        <a:xfrm rot="5400000">
          <a:off x="2320421" y="-367164"/>
          <a:ext cx="1920525" cy="3087703"/>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de-DE" sz="1500" kern="1200" dirty="0" smtClean="0"/>
            <a:t>2048 Kirchen und sakrale Gebäude</a:t>
          </a:r>
          <a:endParaRPr lang="de-DE" sz="1500" kern="1200" dirty="0"/>
        </a:p>
        <a:p>
          <a:pPr marL="114300" lvl="1" indent="-114300" algn="l" defTabSz="666750" rtl="0">
            <a:lnSpc>
              <a:spcPct val="90000"/>
            </a:lnSpc>
            <a:spcBef>
              <a:spcPct val="0"/>
            </a:spcBef>
            <a:spcAft>
              <a:spcPct val="15000"/>
            </a:spcAft>
            <a:buChar char="••"/>
          </a:pPr>
          <a:r>
            <a:rPr lang="de-DE" sz="1500" kern="1200" dirty="0" smtClean="0"/>
            <a:t>942 Pfarrhäuser</a:t>
          </a:r>
          <a:endParaRPr lang="de-DE" sz="1500" kern="1200" dirty="0"/>
        </a:p>
        <a:p>
          <a:pPr marL="114300" lvl="1" indent="-114300" algn="l" defTabSz="666750" rtl="0">
            <a:lnSpc>
              <a:spcPct val="90000"/>
            </a:lnSpc>
            <a:spcBef>
              <a:spcPct val="0"/>
            </a:spcBef>
            <a:spcAft>
              <a:spcPct val="15000"/>
            </a:spcAft>
            <a:buChar char="••"/>
          </a:pPr>
          <a:r>
            <a:rPr lang="de-DE" sz="1500" kern="1200" dirty="0" smtClean="0"/>
            <a:t>740 Kindergärten</a:t>
          </a:r>
          <a:endParaRPr lang="de-DE" sz="1500" kern="1200" dirty="0"/>
        </a:p>
        <a:p>
          <a:pPr marL="114300" lvl="1" indent="-114300" algn="l" defTabSz="666750" rtl="0">
            <a:lnSpc>
              <a:spcPct val="90000"/>
            </a:lnSpc>
            <a:spcBef>
              <a:spcPct val="0"/>
            </a:spcBef>
            <a:spcAft>
              <a:spcPct val="15000"/>
            </a:spcAft>
            <a:buChar char="••"/>
          </a:pPr>
          <a:r>
            <a:rPr lang="de-DE" sz="1500" kern="1200" dirty="0" smtClean="0"/>
            <a:t>682 Gemeindehäuser</a:t>
          </a:r>
          <a:endParaRPr lang="de-DE" sz="1500" kern="1200" dirty="0"/>
        </a:p>
        <a:p>
          <a:pPr marL="114300" lvl="1" indent="-114300" algn="l" defTabSz="666750" rtl="0">
            <a:lnSpc>
              <a:spcPct val="90000"/>
            </a:lnSpc>
            <a:spcBef>
              <a:spcPct val="0"/>
            </a:spcBef>
            <a:spcAft>
              <a:spcPct val="15000"/>
            </a:spcAft>
            <a:buChar char="••"/>
          </a:pPr>
          <a:r>
            <a:rPr lang="de-DE" sz="1500" kern="1200" dirty="0" smtClean="0"/>
            <a:t>253 Mietgebäude/sonstige Gebäude</a:t>
          </a:r>
          <a:endParaRPr lang="de-DE" sz="1500" kern="1200" dirty="0"/>
        </a:p>
        <a:p>
          <a:pPr marL="114300" lvl="1" indent="-114300" algn="l" defTabSz="666750" rtl="0">
            <a:lnSpc>
              <a:spcPct val="90000"/>
            </a:lnSpc>
            <a:spcBef>
              <a:spcPct val="0"/>
            </a:spcBef>
            <a:spcAft>
              <a:spcPct val="15000"/>
            </a:spcAft>
            <a:buChar char="••"/>
          </a:pPr>
          <a:r>
            <a:rPr lang="de-DE" sz="1500" kern="1200" dirty="0" smtClean="0"/>
            <a:t>304 Sonstige Gebäude</a:t>
          </a:r>
          <a:endParaRPr lang="de-DE" sz="1500" kern="1200" dirty="0"/>
        </a:p>
      </dsp:txBody>
      <dsp:txXfrm rot="-5400000">
        <a:off x="1736832" y="310177"/>
        <a:ext cx="2993951" cy="1733021"/>
      </dsp:txXfrm>
    </dsp:sp>
    <dsp:sp modelId="{27F7FA98-1B7A-45CD-99FB-BF83561D2C4E}">
      <dsp:nvSpPr>
        <dsp:cNvPr id="0" name=""/>
        <dsp:cNvSpPr/>
      </dsp:nvSpPr>
      <dsp:spPr>
        <a:xfrm>
          <a:off x="0" y="0"/>
          <a:ext cx="1736832" cy="240065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de-DE" sz="2300" kern="1200" dirty="0" smtClean="0"/>
            <a:t>4969 Immobilien</a:t>
          </a:r>
          <a:endParaRPr lang="de-DE" sz="2300" kern="1200" dirty="0"/>
        </a:p>
      </dsp:txBody>
      <dsp:txXfrm>
        <a:off x="84785" y="84785"/>
        <a:ext cx="1567262" cy="22310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791"/>
          </a:xfrm>
          <a:prstGeom prst="rect">
            <a:avLst/>
          </a:prstGeom>
        </p:spPr>
        <p:txBody>
          <a:bodyPr vert="horz" lIns="95939" tIns="47969" rIns="95939" bIns="47969" rtlCol="0"/>
          <a:lstStyle>
            <a:lvl1pPr algn="l">
              <a:defRPr sz="1300"/>
            </a:lvl1pPr>
          </a:lstStyle>
          <a:p>
            <a:pPr>
              <a:defRPr/>
            </a:pPr>
            <a:endParaRPr lang="de-DE"/>
          </a:p>
        </p:txBody>
      </p:sp>
      <p:sp>
        <p:nvSpPr>
          <p:cNvPr id="3" name="Datumsplatzhalter 2"/>
          <p:cNvSpPr>
            <a:spLocks noGrp="1"/>
          </p:cNvSpPr>
          <p:nvPr>
            <p:ph type="dt" sz="quarter" idx="1"/>
          </p:nvPr>
        </p:nvSpPr>
        <p:spPr>
          <a:xfrm>
            <a:off x="3849837" y="0"/>
            <a:ext cx="2946749" cy="496791"/>
          </a:xfrm>
          <a:prstGeom prst="rect">
            <a:avLst/>
          </a:prstGeom>
        </p:spPr>
        <p:txBody>
          <a:bodyPr vert="horz" lIns="95939" tIns="47969" rIns="95939" bIns="47969" rtlCol="0"/>
          <a:lstStyle>
            <a:lvl1pPr algn="r">
              <a:defRPr sz="1300"/>
            </a:lvl1pPr>
          </a:lstStyle>
          <a:p>
            <a:pPr>
              <a:defRPr/>
            </a:pPr>
            <a:fld id="{AAE5008B-7332-4AB7-A66E-906BFB9FD982}" type="datetimeFigureOut">
              <a:rPr lang="de-DE"/>
              <a:pPr>
                <a:defRPr/>
              </a:pPr>
              <a:t>11.02.2021</a:t>
            </a:fld>
            <a:endParaRPr lang="de-DE"/>
          </a:p>
        </p:txBody>
      </p:sp>
      <p:sp>
        <p:nvSpPr>
          <p:cNvPr id="4" name="Fußzeilenplatzhalter 3"/>
          <p:cNvSpPr>
            <a:spLocks noGrp="1"/>
          </p:cNvSpPr>
          <p:nvPr>
            <p:ph type="ftr" sz="quarter" idx="2"/>
          </p:nvPr>
        </p:nvSpPr>
        <p:spPr>
          <a:xfrm>
            <a:off x="1" y="9429849"/>
            <a:ext cx="2945659" cy="494500"/>
          </a:xfrm>
          <a:prstGeom prst="rect">
            <a:avLst/>
          </a:prstGeom>
        </p:spPr>
        <p:txBody>
          <a:bodyPr vert="horz" lIns="95939" tIns="47969" rIns="95939" bIns="47969" rtlCol="0" anchor="b"/>
          <a:lstStyle>
            <a:lvl1pPr algn="l">
              <a:defRPr sz="1300"/>
            </a:lvl1pPr>
          </a:lstStyle>
          <a:p>
            <a:pPr>
              <a:defRPr/>
            </a:pPr>
            <a:endParaRPr lang="de-DE"/>
          </a:p>
        </p:txBody>
      </p:sp>
      <p:sp>
        <p:nvSpPr>
          <p:cNvPr id="5" name="Foliennummernplatzhalter 4"/>
          <p:cNvSpPr>
            <a:spLocks noGrp="1"/>
          </p:cNvSpPr>
          <p:nvPr>
            <p:ph type="sldNum" sz="quarter" idx="3"/>
          </p:nvPr>
        </p:nvSpPr>
        <p:spPr>
          <a:xfrm>
            <a:off x="3849837" y="9429849"/>
            <a:ext cx="2946749" cy="494500"/>
          </a:xfrm>
          <a:prstGeom prst="rect">
            <a:avLst/>
          </a:prstGeom>
        </p:spPr>
        <p:txBody>
          <a:bodyPr vert="horz" lIns="95939" tIns="47969" rIns="95939" bIns="47969" rtlCol="0" anchor="b"/>
          <a:lstStyle>
            <a:lvl1pPr algn="r">
              <a:defRPr sz="1300"/>
            </a:lvl1pPr>
          </a:lstStyle>
          <a:p>
            <a:pPr>
              <a:defRPr/>
            </a:pPr>
            <a:fld id="{EC85C631-A358-4693-A345-A5FD2F1DDAF7}" type="slidenum">
              <a:rPr lang="de-DE"/>
              <a:pPr>
                <a:defRPr/>
              </a:pPr>
              <a:t>‹Nr.›</a:t>
            </a:fld>
            <a:endParaRPr lang="de-DE"/>
          </a:p>
        </p:txBody>
      </p:sp>
    </p:spTree>
    <p:extLst>
      <p:ext uri="{BB962C8B-B14F-4D97-AF65-F5344CB8AC3E}">
        <p14:creationId xmlns:p14="http://schemas.microsoft.com/office/powerpoint/2010/main" val="262416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791"/>
          </a:xfrm>
          <a:prstGeom prst="rect">
            <a:avLst/>
          </a:prstGeom>
        </p:spPr>
        <p:txBody>
          <a:bodyPr vert="horz" lIns="95939" tIns="47969" rIns="95939" bIns="47969"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3849837" y="0"/>
            <a:ext cx="2946749" cy="496791"/>
          </a:xfrm>
          <a:prstGeom prst="rect">
            <a:avLst/>
          </a:prstGeom>
        </p:spPr>
        <p:txBody>
          <a:bodyPr vert="horz" lIns="95939" tIns="47969" rIns="95939" bIns="47969" rtlCol="0"/>
          <a:lstStyle>
            <a:lvl1pPr algn="r" fontAlgn="auto">
              <a:spcBef>
                <a:spcPts val="0"/>
              </a:spcBef>
              <a:spcAft>
                <a:spcPts val="0"/>
              </a:spcAft>
              <a:defRPr sz="1300">
                <a:latin typeface="+mn-lt"/>
                <a:cs typeface="+mn-cs"/>
              </a:defRPr>
            </a:lvl1pPr>
          </a:lstStyle>
          <a:p>
            <a:pPr>
              <a:defRPr/>
            </a:pPr>
            <a:fld id="{64003310-1409-4473-89B5-7B152E4BC396}" type="datetimeFigureOut">
              <a:rPr lang="de-DE"/>
              <a:pPr>
                <a:defRPr/>
              </a:pPr>
              <a:t>11.02.2021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939" tIns="47969" rIns="95939" bIns="47969" rtlCol="0" anchor="ctr"/>
          <a:lstStyle/>
          <a:p>
            <a:pPr lvl="0"/>
            <a:endParaRPr lang="de-DE" noProof="0" smtClean="0"/>
          </a:p>
        </p:txBody>
      </p:sp>
      <p:sp>
        <p:nvSpPr>
          <p:cNvPr id="5" name="Notizenplatzhalter 4"/>
          <p:cNvSpPr>
            <a:spLocks noGrp="1"/>
          </p:cNvSpPr>
          <p:nvPr>
            <p:ph type="body" sz="quarter" idx="3"/>
          </p:nvPr>
        </p:nvSpPr>
        <p:spPr>
          <a:xfrm>
            <a:off x="680858" y="4716069"/>
            <a:ext cx="5435961" cy="4466530"/>
          </a:xfrm>
          <a:prstGeom prst="rect">
            <a:avLst/>
          </a:prstGeom>
        </p:spPr>
        <p:txBody>
          <a:bodyPr vert="horz" lIns="95939" tIns="47969" rIns="95939" bIns="47969"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9429849"/>
            <a:ext cx="2945659" cy="494500"/>
          </a:xfrm>
          <a:prstGeom prst="rect">
            <a:avLst/>
          </a:prstGeom>
        </p:spPr>
        <p:txBody>
          <a:bodyPr vert="horz" lIns="95939" tIns="47969" rIns="95939" bIns="47969"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49837" y="9429849"/>
            <a:ext cx="2946749" cy="494500"/>
          </a:xfrm>
          <a:prstGeom prst="rect">
            <a:avLst/>
          </a:prstGeom>
        </p:spPr>
        <p:txBody>
          <a:bodyPr vert="horz" lIns="95939" tIns="47969" rIns="95939" bIns="47969" rtlCol="0" anchor="b"/>
          <a:lstStyle>
            <a:lvl1pPr algn="r" fontAlgn="auto">
              <a:spcBef>
                <a:spcPts val="0"/>
              </a:spcBef>
              <a:spcAft>
                <a:spcPts val="0"/>
              </a:spcAft>
              <a:defRPr sz="1300">
                <a:latin typeface="+mn-lt"/>
                <a:cs typeface="+mn-cs"/>
              </a:defRPr>
            </a:lvl1pPr>
          </a:lstStyle>
          <a:p>
            <a:pPr>
              <a:defRPr/>
            </a:pPr>
            <a:fld id="{35EFB0C1-0FB4-4BF9-A563-818343CA8655}" type="slidenum">
              <a:rPr lang="de-DE"/>
              <a:pPr>
                <a:defRPr/>
              </a:pPr>
              <a:t>‹Nr.›</a:t>
            </a:fld>
            <a:endParaRPr lang="de-DE"/>
          </a:p>
        </p:txBody>
      </p:sp>
    </p:spTree>
    <p:extLst>
      <p:ext uri="{BB962C8B-B14F-4D97-AF65-F5344CB8AC3E}">
        <p14:creationId xmlns:p14="http://schemas.microsoft.com/office/powerpoint/2010/main" val="14379042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69A875-9F7F-4754-A248-2A77143F7ECB}" type="slidenum">
              <a:rPr lang="de-DE" smtClean="0">
                <a:latin typeface="Times New Roman" pitchFamily="18" charset="0"/>
              </a:rPr>
              <a:pPr fontAlgn="base">
                <a:spcBef>
                  <a:spcPct val="0"/>
                </a:spcBef>
                <a:spcAft>
                  <a:spcPct val="0"/>
                </a:spcAft>
                <a:defRPr/>
              </a:pPr>
              <a:t>1</a:t>
            </a:fld>
            <a:endParaRPr lang="de-D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789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1BA62F-24EB-4D6A-A6EA-E333FB42FCE7}" type="slidenum">
              <a:rPr lang="de-DE" smtClean="0">
                <a:latin typeface="Times New Roman" pitchFamily="18" charset="0"/>
              </a:rPr>
              <a:pPr fontAlgn="base">
                <a:spcBef>
                  <a:spcPct val="0"/>
                </a:spcBef>
                <a:spcAft>
                  <a:spcPct val="0"/>
                </a:spcAft>
                <a:defRPr/>
              </a:pPr>
              <a:t>11</a:t>
            </a:fld>
            <a:endParaRPr lang="de-DE"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757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789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4FD70-A166-4831-85F7-8F691E0F858B}" type="slidenum">
              <a:rPr lang="de-DE" smtClean="0">
                <a:latin typeface="Times New Roman" pitchFamily="18" charset="0"/>
              </a:rPr>
              <a:pPr fontAlgn="base">
                <a:spcBef>
                  <a:spcPct val="0"/>
                </a:spcBef>
                <a:spcAft>
                  <a:spcPct val="0"/>
                </a:spcAft>
                <a:defRPr/>
              </a:pPr>
              <a:t>12</a:t>
            </a:fld>
            <a:endParaRPr lang="de-D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789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885499-61C9-47A1-8FE9-CA5426AFFC3C}" type="slidenum">
              <a:rPr lang="de-DE" smtClean="0">
                <a:latin typeface="Times New Roman" pitchFamily="18" charset="0"/>
              </a:rPr>
              <a:pPr fontAlgn="base">
                <a:spcBef>
                  <a:spcPct val="0"/>
                </a:spcBef>
                <a:spcAft>
                  <a:spcPct val="0"/>
                </a:spcAft>
                <a:defRPr/>
              </a:pPr>
              <a:t>13</a:t>
            </a:fld>
            <a:endParaRPr lang="de-D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latin typeface="Times New Roman" pitchFamily="18" charset="0"/>
            </a:endParaRPr>
          </a:p>
        </p:txBody>
      </p:sp>
      <p:sp>
        <p:nvSpPr>
          <p:cNvPr id="4506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0601D-E818-412C-A484-50C012243667}" type="slidenum">
              <a:rPr lang="de-DE" smtClean="0">
                <a:latin typeface="Times New Roman" pitchFamily="18" charset="0"/>
              </a:rPr>
              <a:pPr fontAlgn="base">
                <a:spcBef>
                  <a:spcPct val="0"/>
                </a:spcBef>
                <a:spcAft>
                  <a:spcPct val="0"/>
                </a:spcAft>
                <a:defRPr/>
              </a:pPr>
              <a:t>15</a:t>
            </a:fld>
            <a:endParaRPr lang="de-D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829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ABED8F-835D-4784-9465-B818C135E2CD}" type="slidenum">
              <a:rPr lang="de-DE" smtClean="0">
                <a:latin typeface="Times New Roman" pitchFamily="18" charset="0"/>
              </a:rPr>
              <a:pPr fontAlgn="base">
                <a:spcBef>
                  <a:spcPct val="0"/>
                </a:spcBef>
                <a:spcAft>
                  <a:spcPct val="0"/>
                </a:spcAft>
                <a:defRPr/>
              </a:pPr>
              <a:t>18</a:t>
            </a:fld>
            <a:endParaRPr lang="de-DE"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870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9A5C94-C6C0-4874-B8E5-FCBA424A282B}" type="slidenum">
              <a:rPr lang="de-DE" smtClean="0">
                <a:latin typeface="Times New Roman" pitchFamily="18" charset="0"/>
              </a:rPr>
              <a:pPr fontAlgn="base">
                <a:spcBef>
                  <a:spcPct val="0"/>
                </a:spcBef>
                <a:spcAft>
                  <a:spcPct val="0"/>
                </a:spcAft>
                <a:defRPr/>
              </a:pPr>
              <a:t>19</a:t>
            </a:fld>
            <a:endParaRPr lang="de-DE"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3F7A5-CCF7-4354-A2D2-468F16955FBD}" type="slidenum">
              <a:rPr lang="de-DE" smtClean="0">
                <a:latin typeface="Times New Roman" pitchFamily="18" charset="0"/>
              </a:rPr>
              <a:pPr fontAlgn="base">
                <a:spcBef>
                  <a:spcPct val="0"/>
                </a:spcBef>
                <a:spcAft>
                  <a:spcPct val="0"/>
                </a:spcAft>
                <a:defRPr/>
              </a:pPr>
              <a:t>20</a:t>
            </a:fld>
            <a:endParaRPr lang="de-DE" smtClean="0">
              <a:latin typeface="Times New Roman" pitchFamily="18" charset="0"/>
            </a:endParaRPr>
          </a:p>
        </p:txBody>
      </p:sp>
    </p:spTree>
    <p:extLst>
      <p:ext uri="{BB962C8B-B14F-4D97-AF65-F5344CB8AC3E}">
        <p14:creationId xmlns:p14="http://schemas.microsoft.com/office/powerpoint/2010/main" val="1040126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3F7A5-CCF7-4354-A2D2-468F16955FBD}" type="slidenum">
              <a:rPr lang="de-DE" smtClean="0">
                <a:latin typeface="Times New Roman" pitchFamily="18" charset="0"/>
              </a:rPr>
              <a:pPr fontAlgn="base">
                <a:spcBef>
                  <a:spcPct val="0"/>
                </a:spcBef>
                <a:spcAft>
                  <a:spcPct val="0"/>
                </a:spcAft>
                <a:defRPr/>
              </a:pPr>
              <a:t>21</a:t>
            </a:fld>
            <a:endParaRPr lang="de-DE" smtClean="0">
              <a:latin typeface="Times New Roman" pitchFamily="18" charset="0"/>
            </a:endParaRPr>
          </a:p>
        </p:txBody>
      </p:sp>
    </p:spTree>
    <p:extLst>
      <p:ext uri="{BB962C8B-B14F-4D97-AF65-F5344CB8AC3E}">
        <p14:creationId xmlns:p14="http://schemas.microsoft.com/office/powerpoint/2010/main" val="3717226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471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33F7A5-CCF7-4354-A2D2-468F16955FBD}" type="slidenum">
              <a:rPr lang="de-DE" smtClean="0">
                <a:latin typeface="Times New Roman" pitchFamily="18" charset="0"/>
              </a:rPr>
              <a:pPr fontAlgn="base">
                <a:spcBef>
                  <a:spcPct val="0"/>
                </a:spcBef>
                <a:spcAft>
                  <a:spcPct val="0"/>
                </a:spcAft>
                <a:defRPr/>
              </a:pPr>
              <a:t>22</a:t>
            </a:fld>
            <a:endParaRPr lang="de-DE" smtClean="0">
              <a:latin typeface="Times New Roman" pitchFamily="18" charset="0"/>
            </a:endParaRPr>
          </a:p>
        </p:txBody>
      </p:sp>
    </p:spTree>
    <p:extLst>
      <p:ext uri="{BB962C8B-B14F-4D97-AF65-F5344CB8AC3E}">
        <p14:creationId xmlns:p14="http://schemas.microsoft.com/office/powerpoint/2010/main" val="144659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849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775087D-C220-494A-9A33-7B3F370D2D29}" type="slidenum">
              <a:rPr lang="de-DE" smtClean="0"/>
              <a:pPr>
                <a:defRPr/>
              </a:pPr>
              <a:t>23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p:spPr>
      </p:sp>
      <p:sp>
        <p:nvSpPr>
          <p:cNvPr id="6349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7E81D45F-3F63-44D5-B268-845954C7D25D}"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849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775087D-C220-494A-9A33-7B3F370D2D29}" type="slidenum">
              <a:rPr lang="de-DE" smtClean="0"/>
              <a:pPr>
                <a:defRPr/>
              </a:pPr>
              <a:t>24</a:t>
            </a:fld>
            <a:endParaRPr lang="de-DE"/>
          </a:p>
        </p:txBody>
      </p:sp>
    </p:spTree>
    <p:extLst>
      <p:ext uri="{BB962C8B-B14F-4D97-AF65-F5344CB8AC3E}">
        <p14:creationId xmlns:p14="http://schemas.microsoft.com/office/powerpoint/2010/main" val="62047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p:spPr>
      </p:sp>
      <p:sp>
        <p:nvSpPr>
          <p:cNvPr id="8601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E725507E-482A-4AA9-9693-D562C012E252}" type="slidenum">
              <a:rPr lang="de-DE" smtClean="0"/>
              <a:pPr>
                <a:defRPr/>
              </a:pPr>
              <a:t>25</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BB99AF-2362-41F7-9988-2109376D8C87}" type="slidenum">
              <a:rPr lang="de-DE" smtClean="0"/>
              <a:pPr/>
              <a:t>26</a:t>
            </a:fld>
            <a:endParaRPr lang="de-DE"/>
          </a:p>
        </p:txBody>
      </p:sp>
    </p:spTree>
    <p:extLst>
      <p:ext uri="{BB962C8B-B14F-4D97-AF65-F5344CB8AC3E}">
        <p14:creationId xmlns:p14="http://schemas.microsoft.com/office/powerpoint/2010/main" val="795413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BB99AF-2362-41F7-9988-2109376D8C87}" type="slidenum">
              <a:rPr lang="de-DE" smtClean="0"/>
              <a:pPr/>
              <a:t>27</a:t>
            </a:fld>
            <a:endParaRPr lang="de-DE"/>
          </a:p>
        </p:txBody>
      </p:sp>
    </p:spTree>
    <p:extLst>
      <p:ext uri="{BB962C8B-B14F-4D97-AF65-F5344CB8AC3E}">
        <p14:creationId xmlns:p14="http://schemas.microsoft.com/office/powerpoint/2010/main" val="1980777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69A875-9F7F-4754-A248-2A77143F7ECB}" type="slidenum">
              <a:rPr lang="de-DE" smtClean="0">
                <a:latin typeface="Times New Roman" pitchFamily="18" charset="0"/>
              </a:rPr>
              <a:pPr fontAlgn="base">
                <a:spcBef>
                  <a:spcPct val="0"/>
                </a:spcBef>
                <a:spcAft>
                  <a:spcPct val="0"/>
                </a:spcAft>
                <a:defRPr/>
              </a:pPr>
              <a:t>32</a:t>
            </a:fld>
            <a:endParaRPr lang="de-DE" smtClean="0">
              <a:latin typeface="Times New Roman" pitchFamily="18" charset="0"/>
            </a:endParaRPr>
          </a:p>
        </p:txBody>
      </p:sp>
    </p:spTree>
    <p:extLst>
      <p:ext uri="{BB962C8B-B14F-4D97-AF65-F5344CB8AC3E}">
        <p14:creationId xmlns:p14="http://schemas.microsoft.com/office/powerpoint/2010/main" val="131004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5EFB0C1-0FB4-4BF9-A563-818343CA8655}" type="slidenum">
              <a:rPr lang="de-DE" smtClean="0"/>
              <a:pPr>
                <a:defRPr/>
              </a:pPr>
              <a:t>4</a:t>
            </a:fld>
            <a:endParaRPr lang="de-DE"/>
          </a:p>
        </p:txBody>
      </p:sp>
    </p:spTree>
    <p:extLst>
      <p:ext uri="{BB962C8B-B14F-4D97-AF65-F5344CB8AC3E}">
        <p14:creationId xmlns:p14="http://schemas.microsoft.com/office/powerpoint/2010/main" val="403740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BB99AF-2362-41F7-9988-2109376D8C87}" type="slidenum">
              <a:rPr lang="de-DE" smtClean="0"/>
              <a:pPr/>
              <a:t>5</a:t>
            </a:fld>
            <a:endParaRPr lang="de-DE"/>
          </a:p>
        </p:txBody>
      </p:sp>
    </p:spTree>
    <p:extLst>
      <p:ext uri="{BB962C8B-B14F-4D97-AF65-F5344CB8AC3E}">
        <p14:creationId xmlns:p14="http://schemas.microsoft.com/office/powerpoint/2010/main" val="118613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Formel:</a:t>
            </a:r>
          </a:p>
          <a:p>
            <a:endParaRPr lang="de-DE" dirty="0" smtClean="0"/>
          </a:p>
          <a:p>
            <a:r>
              <a:rPr lang="de-DE" dirty="0" smtClean="0"/>
              <a:t>Gemeindehauspunkte</a:t>
            </a:r>
            <a:r>
              <a:rPr lang="de-DE" baseline="0" dirty="0" smtClean="0"/>
              <a:t> x Punktquote (516 EUR) / 66 EUR (Betriebs- und Erhaltungskosten pro qm) x 2 = „finanzierbare“ Gemeindehausfläche</a:t>
            </a:r>
            <a:endParaRPr lang="de-DE" dirty="0"/>
          </a:p>
        </p:txBody>
      </p:sp>
      <p:sp>
        <p:nvSpPr>
          <p:cNvPr id="4" name="Foliennummernplatzhalter 3"/>
          <p:cNvSpPr>
            <a:spLocks noGrp="1"/>
          </p:cNvSpPr>
          <p:nvPr>
            <p:ph type="sldNum" sz="quarter" idx="10"/>
          </p:nvPr>
        </p:nvSpPr>
        <p:spPr/>
        <p:txBody>
          <a:bodyPr/>
          <a:lstStyle/>
          <a:p>
            <a:fld id="{02BB99AF-2362-41F7-9988-2109376D8C87}" type="slidenum">
              <a:rPr lang="de-DE" smtClean="0"/>
              <a:pPr/>
              <a:t>6</a:t>
            </a:fld>
            <a:endParaRPr lang="de-DE"/>
          </a:p>
        </p:txBody>
      </p:sp>
    </p:spTree>
    <p:extLst>
      <p:ext uri="{BB962C8B-B14F-4D97-AF65-F5344CB8AC3E}">
        <p14:creationId xmlns:p14="http://schemas.microsoft.com/office/powerpoint/2010/main" val="63763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2BB99AF-2362-41F7-9988-2109376D8C87}" type="slidenum">
              <a:rPr lang="de-DE" smtClean="0"/>
              <a:pPr/>
              <a:t>7</a:t>
            </a:fld>
            <a:endParaRPr lang="de-DE"/>
          </a:p>
        </p:txBody>
      </p:sp>
    </p:spTree>
    <p:extLst>
      <p:ext uri="{BB962C8B-B14F-4D97-AF65-F5344CB8AC3E}">
        <p14:creationId xmlns:p14="http://schemas.microsoft.com/office/powerpoint/2010/main" val="138525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p:spPr>
      </p:sp>
      <p:sp>
        <p:nvSpPr>
          <p:cNvPr id="481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48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367E3D-7B71-4332-AAE6-BD7165832659}" type="slidenum">
              <a:rPr lang="de-DE" smtClean="0"/>
              <a:pPr fontAlgn="base">
                <a:spcBef>
                  <a:spcPct val="0"/>
                </a:spcBef>
                <a:spcAft>
                  <a:spcPct val="0"/>
                </a:spcAft>
                <a:defRPr/>
              </a:pPr>
              <a:t>8</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p:spPr>
      </p:sp>
      <p:sp>
        <p:nvSpPr>
          <p:cNvPr id="491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latin typeface="Times New Roman" pitchFamily="18" charset="0"/>
            </a:endParaRPr>
          </a:p>
        </p:txBody>
      </p:sp>
      <p:sp>
        <p:nvSpPr>
          <p:cNvPr id="348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02A890-1A07-42EF-B2FC-1DF927C4E21E}" type="slidenum">
              <a:rPr lang="de-DE" smtClean="0"/>
              <a:pPr fontAlgn="base">
                <a:spcBef>
                  <a:spcPct val="0"/>
                </a:spcBef>
                <a:spcAft>
                  <a:spcPct val="0"/>
                </a:spcAft>
                <a:defRPr/>
              </a:pPr>
              <a:t>9</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p:spPr>
      </p:sp>
      <p:sp>
        <p:nvSpPr>
          <p:cNvPr id="501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Times New Roman" pitchFamily="18" charset="0"/>
            </a:endParaRPr>
          </a:p>
        </p:txBody>
      </p:sp>
      <p:sp>
        <p:nvSpPr>
          <p:cNvPr id="348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C76AA-7062-4544-8F4B-213F666B7A96}" type="slidenum">
              <a:rPr lang="de-DE" smtClean="0"/>
              <a:pPr fontAlgn="base">
                <a:spcBef>
                  <a:spcPct val="0"/>
                </a:spcBef>
                <a:spcAft>
                  <a:spcPct val="0"/>
                </a:spcAft>
                <a:defRPr/>
              </a:pPr>
              <a:t>10</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Rectangle 1034"/>
          <p:cNvSpPr>
            <a:spLocks noChangeArrowheads="1"/>
          </p:cNvSpPr>
          <p:nvPr userDrawn="1"/>
        </p:nvSpPr>
        <p:spPr bwMode="auto">
          <a:xfrm>
            <a:off x="683568" y="6309320"/>
            <a:ext cx="7848872" cy="396280"/>
          </a:xfrm>
          <a:prstGeom prst="rect">
            <a:avLst/>
          </a:prstGeom>
          <a:noFill/>
          <a:ln w="9525">
            <a:noFill/>
            <a:miter lim="800000"/>
            <a:headEnd/>
            <a:tailEnd/>
          </a:ln>
        </p:spPr>
        <p:txBody>
          <a:bodyPr/>
          <a:lstStyle/>
          <a:p>
            <a:pPr algn="r">
              <a:tabLst>
                <a:tab pos="7624763" algn="r"/>
              </a:tabLst>
            </a:pPr>
            <a:r>
              <a:rPr lang="de-DE" sz="1200" dirty="0"/>
              <a:t>Verrechnungsstelle für Katholische Kirchengemeinden </a:t>
            </a:r>
            <a:r>
              <a:rPr lang="de-DE" sz="1200" dirty="0" smtClean="0"/>
              <a:t>Schopfheim, </a:t>
            </a:r>
            <a:fld id="{9F3C6267-3416-4CE0-AEEE-C6863793B9A8}" type="datetime1">
              <a:rPr lang="de-DE" sz="1200" smtClean="0"/>
              <a:t>11.02.2021</a:t>
            </a:fld>
            <a:r>
              <a:rPr lang="de-DE" dirty="0" smtClean="0"/>
              <a:t>	</a:t>
            </a:r>
            <a:endParaRPr lang="de-DE" dirty="0"/>
          </a:p>
        </p:txBody>
      </p:sp>
      <p:pic>
        <p:nvPicPr>
          <p:cNvPr id="9" name="Picture 4" descr="D:\Buero\bandarole.jpg"/>
          <p:cNvPicPr>
            <a:picLocks noChangeAspect="1" noChangeArrowheads="1"/>
          </p:cNvPicPr>
          <p:nvPr userDrawn="1"/>
        </p:nvPicPr>
        <p:blipFill>
          <a:blip r:embed="rId2" cstate="print"/>
          <a:srcRect/>
          <a:stretch>
            <a:fillRect/>
          </a:stretch>
        </p:blipFill>
        <p:spPr bwMode="auto">
          <a:xfrm>
            <a:off x="228600" y="152400"/>
            <a:ext cx="5334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82000" t="3000" r="3000" b="82000"/>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A911676-4EC9-4BE4-B9B6-A2BD76762684}" type="datetime4">
              <a:rPr lang="de-DE" smtClean="0"/>
              <a:pPr>
                <a:defRPr/>
              </a:pPr>
              <a:t>11. Februar 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82CC0F-D7D4-4698-BEDF-DAC2F3F0E3F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75" r:id="rId1"/>
    <p:sldLayoutId id="2147483680" r:id="rId2"/>
    <p:sldLayoutId id="2147483685"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l="63481" t="21704" r="21976" b="23820"/>
          <a:stretch/>
        </p:blipFill>
        <p:spPr>
          <a:xfrm>
            <a:off x="899592" y="1916832"/>
            <a:ext cx="2804847" cy="3502188"/>
          </a:xfrm>
          <a:prstGeom prst="rect">
            <a:avLst/>
          </a:prstGeom>
        </p:spPr>
      </p:pic>
      <p:sp>
        <p:nvSpPr>
          <p:cNvPr id="4" name="Rechteck 3"/>
          <p:cNvSpPr/>
          <p:nvPr/>
        </p:nvSpPr>
        <p:spPr>
          <a:xfrm>
            <a:off x="4355976" y="3068960"/>
            <a:ext cx="4572000" cy="2492990"/>
          </a:xfrm>
          <a:prstGeom prst="rect">
            <a:avLst/>
          </a:prstGeom>
        </p:spPr>
        <p:txBody>
          <a:bodyPr>
            <a:spAutoFit/>
          </a:bodyPr>
          <a:lstStyle/>
          <a:p>
            <a:r>
              <a:rPr lang="de-DE" altLang="de-DE" sz="3600" b="1" dirty="0" smtClean="0"/>
              <a:t>Immobilien und Projekte </a:t>
            </a:r>
          </a:p>
          <a:p>
            <a:endParaRPr lang="de-DE" altLang="de-DE" sz="3600" b="1" dirty="0"/>
          </a:p>
          <a:p>
            <a:r>
              <a:rPr lang="de-DE" altLang="de-DE" sz="2400" dirty="0" smtClean="0"/>
              <a:t>Informationsveranstaltung </a:t>
            </a:r>
            <a:r>
              <a:rPr lang="de-DE" altLang="de-DE" sz="2400" dirty="0"/>
              <a:t>für Stiftungsräte</a:t>
            </a:r>
            <a:endParaRPr lang="de-DE"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r="22414"/>
          <a:stretch>
            <a:fillRect/>
          </a:stretch>
        </p:blipFill>
        <p:spPr bwMode="auto">
          <a:xfrm>
            <a:off x="803318" y="188640"/>
            <a:ext cx="2982864" cy="5688632"/>
          </a:xfrm>
          <a:prstGeom prst="rect">
            <a:avLst/>
          </a:prstGeom>
          <a:noFill/>
          <a:ln w="9525">
            <a:noFill/>
            <a:miter lim="800000"/>
            <a:headEnd/>
            <a:tailEnd/>
          </a:ln>
        </p:spPr>
      </p:pic>
      <p:sp>
        <p:nvSpPr>
          <p:cNvPr id="11268" name="Inhaltsplatzhalter 5"/>
          <p:cNvSpPr>
            <a:spLocks noGrp="1"/>
          </p:cNvSpPr>
          <p:nvPr>
            <p:ph idx="4294967295"/>
          </p:nvPr>
        </p:nvSpPr>
        <p:spPr>
          <a:xfrm>
            <a:off x="3965575" y="1268413"/>
            <a:ext cx="5178425" cy="5248275"/>
          </a:xfrm>
        </p:spPr>
        <p:txBody>
          <a:bodyPr/>
          <a:lstStyle/>
          <a:p>
            <a:pPr eaLnBrk="1" hangingPunct="1">
              <a:buFont typeface="Arial" charset="0"/>
              <a:buNone/>
            </a:pPr>
            <a:r>
              <a:rPr lang="de-DE" dirty="0" smtClean="0"/>
              <a:t>	</a:t>
            </a:r>
            <a:r>
              <a:rPr lang="de-DE" sz="2400" b="1" dirty="0" smtClean="0"/>
              <a:t>Die 11  Orgelinspektoren im Bereich des Erzbistum Freiburg</a:t>
            </a:r>
          </a:p>
          <a:p>
            <a:pPr eaLnBrk="1" hangingPunct="1">
              <a:buFont typeface="Arial" charset="0"/>
              <a:buNone/>
            </a:pPr>
            <a:endParaRPr lang="de-DE" sz="1100" b="1" dirty="0" smtClean="0"/>
          </a:p>
          <a:p>
            <a:pPr algn="just" eaLnBrk="1" hangingPunct="1"/>
            <a:r>
              <a:rPr lang="de-DE" sz="2000" dirty="0" smtClean="0"/>
              <a:t>beraten in ihrem jeweiligen Zuständigkeitsbezirk  die Kirchengemeinden bei Maßnahmen an den Orgeln (Neubau, Umbau, Instandhaltung, Ausreinigung usw.)</a:t>
            </a:r>
          </a:p>
          <a:p>
            <a:pPr algn="just" eaLnBrk="1" hangingPunct="1"/>
            <a:r>
              <a:rPr lang="de-DE" sz="2000" dirty="0" smtClean="0"/>
              <a:t>begleiten und betreuen Maßnahmen an Orgeln </a:t>
            </a:r>
          </a:p>
          <a:p>
            <a:pPr algn="just" eaLnBrk="1" hangingPunct="1"/>
            <a:r>
              <a:rPr lang="de-DE" sz="2000" dirty="0" smtClean="0"/>
              <a:t>pflegen Kontakt mit den Organisten und den Orgelbaufirmen</a:t>
            </a:r>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endParaRPr lang="de-DE" sz="2000" dirty="0" smtClean="0"/>
          </a:p>
          <a:p>
            <a:pPr eaLnBrk="1" hangingPunct="1">
              <a:buFont typeface="Arial" charset="0"/>
              <a:buNone/>
            </a:pPr>
            <a:endParaRPr lang="de-DE" sz="2000" dirty="0" smtClean="0"/>
          </a:p>
          <a:p>
            <a:pPr eaLnBrk="1" hangingPunct="1">
              <a:buFont typeface="Arial" charset="0"/>
              <a:buNone/>
            </a:pPr>
            <a:endParaRPr lang="de-DE" dirty="0" smtClean="0"/>
          </a:p>
          <a:p>
            <a:pPr eaLnBrk="1" hangingPunct="1"/>
            <a:endParaRPr lang="de-DE" dirty="0" smtClean="0"/>
          </a:p>
        </p:txBody>
      </p:sp>
    </p:spTree>
    <p:extLst>
      <p:ext uri="{BB962C8B-B14F-4D97-AF65-F5344CB8AC3E}">
        <p14:creationId xmlns:p14="http://schemas.microsoft.com/office/powerpoint/2010/main" val="42800676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3"/>
          <p:cNvSpPr>
            <a:spLocks noGrp="1"/>
          </p:cNvSpPr>
          <p:nvPr>
            <p:ph idx="4294967295"/>
          </p:nvPr>
        </p:nvSpPr>
        <p:spPr>
          <a:xfrm>
            <a:off x="755576" y="2564904"/>
            <a:ext cx="8137525" cy="3775919"/>
          </a:xfrm>
        </p:spPr>
        <p:txBody>
          <a:bodyPr/>
          <a:lstStyle/>
          <a:p>
            <a:pPr marL="177800" lvl="1" indent="-177800" defTabSz="179388" eaLnBrk="1" hangingPunct="1">
              <a:buFontTx/>
              <a:buChar char="•"/>
              <a:tabLst>
                <a:tab pos="177800" algn="l"/>
              </a:tabLst>
            </a:pPr>
            <a:r>
              <a:rPr lang="de-DE" sz="2000" b="1" dirty="0" smtClean="0"/>
              <a:t>Pfarrgemeinderat</a:t>
            </a:r>
            <a:r>
              <a:rPr lang="de-DE" sz="2000" dirty="0" smtClean="0"/>
              <a:t> (Kirchengemeindehaushalt, Projekte mit pastoraler Bedeutung)</a:t>
            </a:r>
          </a:p>
          <a:p>
            <a:pPr marL="177800" lvl="1" indent="-177800" eaLnBrk="1" hangingPunct="1">
              <a:buFontTx/>
              <a:buChar char="•"/>
            </a:pPr>
            <a:r>
              <a:rPr lang="de-DE" sz="2000" b="1" dirty="0" smtClean="0"/>
              <a:t>Stiftungsrat</a:t>
            </a:r>
            <a:r>
              <a:rPr lang="de-DE" sz="2000" dirty="0" smtClean="0"/>
              <a:t> (verantwortlich für Gebäudeerhalt und Durchführung von Projekten)</a:t>
            </a:r>
          </a:p>
          <a:p>
            <a:pPr marL="177800" lvl="1" indent="-177800" eaLnBrk="1" hangingPunct="1">
              <a:buFontTx/>
              <a:buChar char="•"/>
            </a:pPr>
            <a:r>
              <a:rPr lang="de-DE" sz="2000" b="1" dirty="0" smtClean="0"/>
              <a:t>Vorsitzender des Stiftungsrates</a:t>
            </a:r>
          </a:p>
          <a:p>
            <a:pPr eaLnBrk="1" hangingPunct="1">
              <a:buFont typeface="Arial" charset="0"/>
              <a:buNone/>
            </a:pPr>
            <a:endParaRPr lang="de-DE" b="1" dirty="0" smtClean="0"/>
          </a:p>
          <a:p>
            <a:pPr eaLnBrk="1" hangingPunct="1">
              <a:buFont typeface="Arial" charset="0"/>
              <a:buNone/>
            </a:pPr>
            <a:endParaRPr lang="de-DE" dirty="0" smtClean="0"/>
          </a:p>
          <a:p>
            <a:pPr eaLnBrk="1" hangingPunct="1">
              <a:buFont typeface="Arial" charset="0"/>
              <a:buNone/>
            </a:pPr>
            <a:endParaRPr lang="de-DE" dirty="0" smtClean="0"/>
          </a:p>
        </p:txBody>
      </p:sp>
      <p:sp>
        <p:nvSpPr>
          <p:cNvPr id="4" name="Rectangle 2"/>
          <p:cNvSpPr txBox="1">
            <a:spLocks noChangeArrowheads="1"/>
          </p:cNvSpPr>
          <p:nvPr/>
        </p:nvSpPr>
        <p:spPr bwMode="auto">
          <a:xfrm>
            <a:off x="755576" y="1196752"/>
            <a:ext cx="6624736"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buFont typeface="Arial" charset="0"/>
              <a:buNone/>
            </a:pPr>
            <a:r>
              <a:rPr lang="de-DE" sz="2800" b="1" dirty="0"/>
              <a:t>Zuständigkeit und Verantwortung  für die Bautätigkeit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0" y="285750"/>
            <a:ext cx="4929188" cy="714375"/>
          </a:xfrm>
        </p:spPr>
        <p:txBody>
          <a:bodyPr rtlCol="0" anchor="t">
            <a:normAutofit fontScale="90000"/>
          </a:body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
        <p:nvSpPr>
          <p:cNvPr id="29699" name="Inhaltsplatzhalter 3"/>
          <p:cNvSpPr>
            <a:spLocks noGrp="1"/>
          </p:cNvSpPr>
          <p:nvPr>
            <p:ph idx="4294967295"/>
          </p:nvPr>
        </p:nvSpPr>
        <p:spPr>
          <a:xfrm>
            <a:off x="811088" y="1196752"/>
            <a:ext cx="8153400" cy="936104"/>
          </a:xfrm>
        </p:spPr>
        <p:txBody>
          <a:bodyPr/>
          <a:lstStyle/>
          <a:p>
            <a:pPr marL="0" indent="0" eaLnBrk="1" hangingPunct="1">
              <a:buFont typeface="Arial" charset="0"/>
              <a:buNone/>
              <a:defRPr/>
            </a:pPr>
            <a:r>
              <a:rPr lang="de-DE" sz="2800" b="1" dirty="0" smtClean="0"/>
              <a:t>Genehmigungspflichtige Projekte</a:t>
            </a:r>
          </a:p>
          <a:p>
            <a:pPr marL="0" indent="0" eaLnBrk="1" hangingPunct="1">
              <a:spcBef>
                <a:spcPts val="1200"/>
              </a:spcBef>
              <a:buFont typeface="Arial" charset="0"/>
              <a:buNone/>
              <a:defRPr/>
            </a:pPr>
            <a:r>
              <a:rPr lang="de-DE" sz="2000" b="1" dirty="0" smtClean="0"/>
              <a:t> 1. Allgemeine Genehmigungstatbestände:</a:t>
            </a:r>
          </a:p>
          <a:p>
            <a:pPr marL="457200" indent="-457200" eaLnBrk="1" hangingPunct="1">
              <a:buFont typeface="Arial" charset="0"/>
              <a:buNone/>
              <a:defRPr/>
            </a:pPr>
            <a:r>
              <a:rPr lang="de-DE" sz="2000" b="1" dirty="0" smtClean="0"/>
              <a:t>	</a:t>
            </a:r>
          </a:p>
          <a:p>
            <a:pPr eaLnBrk="1" hangingPunct="1">
              <a:buFont typeface="Arial" charset="0"/>
              <a:buNone/>
              <a:defRPr/>
            </a:pPr>
            <a:r>
              <a:rPr lang="de-DE" sz="2000" dirty="0" smtClean="0"/>
              <a:t> 	</a:t>
            </a:r>
          </a:p>
          <a:p>
            <a:pPr eaLnBrk="1" hangingPunct="1">
              <a:buFont typeface="Arial" charset="0"/>
              <a:buNone/>
              <a:defRPr/>
            </a:pPr>
            <a:endParaRPr lang="de-DE" sz="2000" dirty="0" smtClean="0"/>
          </a:p>
          <a:p>
            <a:pPr eaLnBrk="1" hangingPunct="1">
              <a:buFontTx/>
              <a:buNone/>
              <a:defRPr/>
            </a:pPr>
            <a:endParaRPr lang="de-DE" dirty="0" smtClean="0"/>
          </a:p>
          <a:p>
            <a:pPr eaLnBrk="1" hangingPunct="1">
              <a:buFont typeface="Arial" charset="0"/>
              <a:buNone/>
              <a:defRPr/>
            </a:pPr>
            <a:r>
              <a:rPr lang="de-DE" dirty="0" smtClean="0"/>
              <a:t>	</a:t>
            </a:r>
          </a:p>
          <a:p>
            <a:pPr eaLnBrk="1" hangingPunct="1">
              <a:buFontTx/>
              <a:buNone/>
              <a:defRPr/>
            </a:pPr>
            <a:r>
              <a:rPr lang="de-DE" dirty="0" smtClean="0"/>
              <a:t>	</a:t>
            </a:r>
          </a:p>
          <a:p>
            <a:pPr eaLnBrk="1" hangingPunct="1">
              <a:buFontTx/>
              <a:buNone/>
              <a:defRPr/>
            </a:pPr>
            <a:endParaRPr lang="de-DE" b="1" dirty="0" smtClean="0"/>
          </a:p>
          <a:p>
            <a:pPr eaLnBrk="1" hangingPunct="1">
              <a:buFont typeface="Arial" charset="0"/>
              <a:buNone/>
              <a:defRPr/>
            </a:pPr>
            <a:endParaRPr lang="de-DE" dirty="0" smtClean="0"/>
          </a:p>
          <a:p>
            <a:pPr eaLnBrk="1" hangingPunct="1">
              <a:buFont typeface="Arial" charset="0"/>
              <a:buNone/>
              <a:defRPr/>
            </a:pPr>
            <a:endParaRPr lang="de-DE" dirty="0" smtClean="0"/>
          </a:p>
        </p:txBody>
      </p:sp>
      <p:pic>
        <p:nvPicPr>
          <p:cNvPr id="18437" name="Picture 2"/>
          <p:cNvPicPr>
            <a:picLocks noChangeAspect="1" noChangeArrowheads="1"/>
          </p:cNvPicPr>
          <p:nvPr/>
        </p:nvPicPr>
        <p:blipFill>
          <a:blip r:embed="rId3" cstate="print"/>
          <a:srcRect l="9361" t="50510" r="5351" b="13445"/>
          <a:stretch>
            <a:fillRect/>
          </a:stretch>
        </p:blipFill>
        <p:spPr bwMode="auto">
          <a:xfrm>
            <a:off x="899592" y="2924944"/>
            <a:ext cx="7937450" cy="2439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0" y="285750"/>
            <a:ext cx="4929188" cy="714375"/>
          </a:xfrm>
        </p:spPr>
        <p:txBody>
          <a:bodyPr rtlCol="0" anchor="t">
            <a:normAutofit fontScale="90000"/>
          </a:body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
        <p:nvSpPr>
          <p:cNvPr id="29699" name="Inhaltsplatzhalter 3"/>
          <p:cNvSpPr>
            <a:spLocks noGrp="1"/>
          </p:cNvSpPr>
          <p:nvPr>
            <p:ph idx="4294967295"/>
          </p:nvPr>
        </p:nvSpPr>
        <p:spPr>
          <a:xfrm>
            <a:off x="755576" y="2420888"/>
            <a:ext cx="8137525" cy="3455987"/>
          </a:xfrm>
        </p:spPr>
        <p:txBody>
          <a:bodyPr/>
          <a:lstStyle/>
          <a:p>
            <a:pPr marL="177800" indent="-177800" eaLnBrk="1" hangingPunct="1">
              <a:defRPr/>
            </a:pPr>
            <a:r>
              <a:rPr lang="de-DE" sz="2000" dirty="0" smtClean="0"/>
              <a:t>alle </a:t>
            </a:r>
            <a:r>
              <a:rPr lang="de-DE" sz="2000" b="1" dirty="0" smtClean="0"/>
              <a:t>denkmalschutzrechtlich</a:t>
            </a:r>
            <a:r>
              <a:rPr lang="de-DE" sz="2000" dirty="0" smtClean="0"/>
              <a:t> genehmigungspflichtigen Maßnahmen</a:t>
            </a:r>
          </a:p>
          <a:p>
            <a:pPr marL="177800" indent="-177800" eaLnBrk="1" hangingPunct="1">
              <a:defRPr/>
            </a:pPr>
            <a:r>
              <a:rPr lang="de-DE" sz="2000" dirty="0" smtClean="0"/>
              <a:t>Veräußerung und Restaurierung von </a:t>
            </a:r>
            <a:r>
              <a:rPr lang="de-DE" sz="2000" b="1" dirty="0" smtClean="0"/>
              <a:t>historisch wertvollem liturgischem Gerät</a:t>
            </a:r>
          </a:p>
          <a:p>
            <a:pPr marL="177800" indent="-177800" eaLnBrk="1" hangingPunct="1">
              <a:defRPr/>
            </a:pPr>
            <a:r>
              <a:rPr lang="de-DE" sz="2000" dirty="0" smtClean="0"/>
              <a:t>Aufstellung, Veränderung usw. an </a:t>
            </a:r>
            <a:r>
              <a:rPr lang="de-DE" sz="2000" b="1" dirty="0" smtClean="0"/>
              <a:t>Kunstwerken und Kultgegenständen im Außenbereich</a:t>
            </a:r>
          </a:p>
          <a:p>
            <a:pPr marL="177800" indent="-177800" eaLnBrk="1" hangingPunct="1">
              <a:defRPr/>
            </a:pPr>
            <a:r>
              <a:rPr lang="de-DE" sz="2000" b="1" dirty="0" smtClean="0"/>
              <a:t>Architekten- und Künstlerwettbewerbe</a:t>
            </a:r>
          </a:p>
          <a:p>
            <a:pPr marL="177800" indent="-177800" eaLnBrk="1" hangingPunct="1">
              <a:defRPr/>
            </a:pPr>
            <a:r>
              <a:rPr lang="de-DE" sz="2000" dirty="0" smtClean="0"/>
              <a:t>Maßnahmen an Objekten, zu denen ein Dritter die </a:t>
            </a:r>
            <a:r>
              <a:rPr lang="de-DE" sz="2000" b="1" dirty="0" smtClean="0"/>
              <a:t>Baupflicht</a:t>
            </a:r>
            <a:r>
              <a:rPr lang="de-DE" sz="2000" dirty="0" smtClean="0"/>
              <a:t> hat</a:t>
            </a:r>
          </a:p>
          <a:p>
            <a:pPr marL="177800" indent="-177800" eaLnBrk="1" hangingPunct="1">
              <a:defRPr/>
            </a:pPr>
            <a:r>
              <a:rPr lang="de-DE" sz="2000" dirty="0" smtClean="0"/>
              <a:t>Maßnahmen an der </a:t>
            </a:r>
            <a:r>
              <a:rPr lang="de-DE" sz="2000" b="1" dirty="0" smtClean="0"/>
              <a:t>Ausstattung von Kirchen</a:t>
            </a:r>
            <a:r>
              <a:rPr lang="de-DE" sz="2000" dirty="0" smtClean="0"/>
              <a:t> und Kapellen</a:t>
            </a:r>
          </a:p>
          <a:p>
            <a:pPr marL="360000" indent="-457200" eaLnBrk="1" hangingPunct="1">
              <a:buFont typeface="Arial" charset="0"/>
              <a:buNone/>
              <a:defRPr/>
            </a:pPr>
            <a:endParaRPr lang="de-DE" sz="2000" b="1" dirty="0" smtClean="0"/>
          </a:p>
          <a:p>
            <a:pPr marL="457200" indent="-457200" eaLnBrk="1" hangingPunct="1">
              <a:buFont typeface="Arial" charset="0"/>
              <a:buNone/>
              <a:defRPr/>
            </a:pPr>
            <a:r>
              <a:rPr lang="de-DE" sz="2000" b="1" dirty="0" smtClean="0"/>
              <a:t>	</a:t>
            </a:r>
          </a:p>
          <a:p>
            <a:pPr eaLnBrk="1" hangingPunct="1">
              <a:buFont typeface="Arial" charset="0"/>
              <a:buNone/>
              <a:defRPr/>
            </a:pPr>
            <a:r>
              <a:rPr lang="de-DE" sz="2000" dirty="0" smtClean="0"/>
              <a:t> 	</a:t>
            </a:r>
          </a:p>
          <a:p>
            <a:pPr eaLnBrk="1" hangingPunct="1">
              <a:buFont typeface="Arial" charset="0"/>
              <a:buNone/>
              <a:defRPr/>
            </a:pPr>
            <a:endParaRPr lang="de-DE" sz="2000" dirty="0" smtClean="0"/>
          </a:p>
          <a:p>
            <a:pPr eaLnBrk="1" hangingPunct="1">
              <a:buFontTx/>
              <a:buNone/>
              <a:defRPr/>
            </a:pPr>
            <a:endParaRPr lang="de-DE" dirty="0" smtClean="0"/>
          </a:p>
          <a:p>
            <a:pPr eaLnBrk="1" hangingPunct="1">
              <a:buFont typeface="Arial" charset="0"/>
              <a:buNone/>
              <a:defRPr/>
            </a:pPr>
            <a:r>
              <a:rPr lang="de-DE" dirty="0" smtClean="0"/>
              <a:t>	</a:t>
            </a:r>
          </a:p>
          <a:p>
            <a:pPr eaLnBrk="1" hangingPunct="1">
              <a:buFontTx/>
              <a:buNone/>
              <a:defRPr/>
            </a:pPr>
            <a:r>
              <a:rPr lang="de-DE" dirty="0" smtClean="0"/>
              <a:t>	</a:t>
            </a:r>
          </a:p>
          <a:p>
            <a:pPr eaLnBrk="1" hangingPunct="1">
              <a:buFontTx/>
              <a:buNone/>
              <a:defRPr/>
            </a:pPr>
            <a:endParaRPr lang="de-DE" b="1" dirty="0" smtClean="0"/>
          </a:p>
          <a:p>
            <a:pPr eaLnBrk="1" hangingPunct="1">
              <a:buFont typeface="Arial" charset="0"/>
              <a:buNone/>
              <a:defRPr/>
            </a:pPr>
            <a:endParaRPr lang="de-DE" dirty="0" smtClean="0"/>
          </a:p>
          <a:p>
            <a:pPr eaLnBrk="1" hangingPunct="1">
              <a:buFont typeface="Arial" charset="0"/>
              <a:buNone/>
              <a:defRPr/>
            </a:pPr>
            <a:endParaRPr lang="de-DE" dirty="0" smtClean="0"/>
          </a:p>
        </p:txBody>
      </p:sp>
      <p:sp>
        <p:nvSpPr>
          <p:cNvPr id="5" name="Inhaltsplatzhalter 3"/>
          <p:cNvSpPr txBox="1">
            <a:spLocks/>
          </p:cNvSpPr>
          <p:nvPr/>
        </p:nvSpPr>
        <p:spPr bwMode="auto">
          <a:xfrm>
            <a:off x="755576" y="1268760"/>
            <a:ext cx="8388424" cy="1080740"/>
          </a:xfrm>
          <a:prstGeom prst="rect">
            <a:avLst/>
          </a:prstGeom>
          <a:noFill/>
          <a:ln w="9525">
            <a:noFill/>
            <a:miter lim="800000"/>
            <a:headEnd/>
            <a:tailEnd/>
          </a:ln>
        </p:spPr>
        <p:txBody>
          <a:bodyPr/>
          <a:lstStyle/>
          <a:p>
            <a:pPr>
              <a:buFont typeface="Arial" charset="0"/>
              <a:buNone/>
              <a:defRPr/>
            </a:pPr>
            <a:r>
              <a:rPr lang="de-DE" sz="2800" b="1" dirty="0" smtClean="0">
                <a:latin typeface="+mj-lt"/>
              </a:rPr>
              <a:t>Genehmigungspflichtige Projekte</a:t>
            </a:r>
            <a:endParaRPr lang="de-DE" sz="1100" b="1" dirty="0">
              <a:latin typeface="+mj-lt"/>
            </a:endParaRPr>
          </a:p>
          <a:p>
            <a:pPr>
              <a:spcBef>
                <a:spcPts val="1200"/>
              </a:spcBef>
              <a:buFont typeface="Arial" charset="0"/>
              <a:buNone/>
              <a:defRPr/>
            </a:pPr>
            <a:r>
              <a:rPr lang="de-DE" sz="2000" b="1" dirty="0" smtClean="0">
                <a:latin typeface="+mj-lt"/>
              </a:rPr>
              <a:t>2. </a:t>
            </a:r>
            <a:r>
              <a:rPr lang="de-DE" sz="2000" b="1" dirty="0">
                <a:latin typeface="+mj-lt"/>
              </a:rPr>
              <a:t>Besondere Genehmigungstatbestände</a:t>
            </a:r>
            <a:r>
              <a:rPr lang="de-DE" sz="2000" b="1" dirty="0" smtClean="0">
                <a:latin typeface="+mj-lt"/>
              </a:rPr>
              <a:t>:</a:t>
            </a:r>
          </a:p>
          <a:p>
            <a:pPr marL="342900" indent="-342900">
              <a:spcBef>
                <a:spcPct val="20000"/>
              </a:spcBef>
              <a:buFont typeface="Arial" charset="0"/>
              <a:buNone/>
              <a:defRPr/>
            </a:pPr>
            <a:r>
              <a:rPr lang="de-DE" sz="2000" dirty="0" smtClean="0">
                <a:latin typeface="+mn-lt"/>
                <a:cs typeface="+mn-cs"/>
              </a:rPr>
              <a:t> </a:t>
            </a:r>
            <a:r>
              <a:rPr lang="de-DE" sz="2000" dirty="0">
                <a:latin typeface="+mn-lt"/>
                <a:cs typeface="+mn-cs"/>
              </a:rPr>
              <a:t>	</a:t>
            </a:r>
          </a:p>
          <a:p>
            <a:pPr>
              <a:spcBef>
                <a:spcPct val="20000"/>
              </a:spcBef>
              <a:buFont typeface="Arial" charset="0"/>
              <a:buNone/>
              <a:tabLst>
                <a:tab pos="177800" algn="l"/>
              </a:tabLst>
              <a:defRPr/>
            </a:pPr>
            <a:endParaRPr lang="de-DE" sz="2000" dirty="0">
              <a:latin typeface="+mn-lt"/>
              <a:cs typeface="+mn-cs"/>
            </a:endParaRPr>
          </a:p>
          <a:p>
            <a:pPr>
              <a:spcBef>
                <a:spcPct val="20000"/>
              </a:spcBef>
              <a:tabLst>
                <a:tab pos="177800" algn="l"/>
              </a:tabLst>
              <a:defRPr/>
            </a:pPr>
            <a:endParaRPr lang="de-DE" sz="3200" dirty="0">
              <a:latin typeface="+mn-lt"/>
              <a:cs typeface="+mn-cs"/>
            </a:endParaRPr>
          </a:p>
          <a:p>
            <a:pPr>
              <a:spcBef>
                <a:spcPct val="20000"/>
              </a:spcBef>
              <a:buFont typeface="Arial" charset="0"/>
              <a:buNone/>
              <a:tabLst>
                <a:tab pos="177800" algn="l"/>
              </a:tabLst>
              <a:defRPr/>
            </a:pPr>
            <a:r>
              <a:rPr lang="de-DE" sz="3200" dirty="0">
                <a:latin typeface="+mn-lt"/>
                <a:cs typeface="+mn-cs"/>
              </a:rPr>
              <a:t>	</a:t>
            </a:r>
          </a:p>
          <a:p>
            <a:pPr>
              <a:spcBef>
                <a:spcPct val="20000"/>
              </a:spcBef>
              <a:tabLst>
                <a:tab pos="177800" algn="l"/>
              </a:tabLst>
              <a:defRPr/>
            </a:pPr>
            <a:r>
              <a:rPr lang="de-DE" sz="3200" dirty="0">
                <a:latin typeface="+mn-lt"/>
                <a:cs typeface="+mn-cs"/>
              </a:rPr>
              <a:t>	</a:t>
            </a:r>
          </a:p>
          <a:p>
            <a:pPr>
              <a:spcBef>
                <a:spcPct val="20000"/>
              </a:spcBef>
              <a:tabLst>
                <a:tab pos="177800" algn="l"/>
              </a:tabLst>
              <a:defRPr/>
            </a:pPr>
            <a:endParaRPr lang="de-DE" sz="3200" b="1" dirty="0">
              <a:latin typeface="+mn-lt"/>
              <a:cs typeface="+mn-cs"/>
            </a:endParaRPr>
          </a:p>
          <a:p>
            <a:pPr marL="342900" indent="-342900">
              <a:spcBef>
                <a:spcPct val="20000"/>
              </a:spcBef>
              <a:buFont typeface="Arial" charset="0"/>
              <a:buNone/>
              <a:defRPr/>
            </a:pPr>
            <a:endParaRPr lang="de-DE" sz="3200" dirty="0">
              <a:latin typeface="+mn-lt"/>
              <a:cs typeface="+mn-cs"/>
            </a:endParaRPr>
          </a:p>
          <a:p>
            <a:pPr marL="342900" indent="-342900">
              <a:spcBef>
                <a:spcPct val="20000"/>
              </a:spcBef>
              <a:buFont typeface="Arial" charset="0"/>
              <a:buNone/>
              <a:defRPr/>
            </a:pPr>
            <a:endParaRPr lang="de-DE" sz="3200" dirty="0">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55576" y="1995685"/>
            <a:ext cx="8136903" cy="4313635"/>
          </a:xfrm>
          <a:prstGeom prst="rect">
            <a:avLst/>
          </a:prstGeom>
          <a:noFill/>
          <a:ln w="9525">
            <a:noFill/>
            <a:miter lim="800000"/>
            <a:headEnd/>
            <a:tailEnd/>
          </a:ln>
        </p:spPr>
        <p:txBody>
          <a:bodyPr/>
          <a:lstStyle/>
          <a:p>
            <a:pPr marL="609600" indent="-609600">
              <a:lnSpc>
                <a:spcPct val="80000"/>
              </a:lnSpc>
              <a:spcBef>
                <a:spcPct val="20000"/>
              </a:spcBef>
              <a:defRPr/>
            </a:pPr>
            <a:endParaRPr lang="de-DE" sz="2000" dirty="0" smtClean="0">
              <a:latin typeface="+mn-lt"/>
              <a:cs typeface="+mn-cs"/>
            </a:endParaRPr>
          </a:p>
          <a:p>
            <a:pPr marL="177800" indent="-177800">
              <a:lnSpc>
                <a:spcPct val="80000"/>
              </a:lnSpc>
              <a:spcBef>
                <a:spcPct val="20000"/>
              </a:spcBef>
              <a:buFont typeface="Arial" charset="0"/>
              <a:buChar char="•"/>
              <a:defRPr/>
            </a:pPr>
            <a:r>
              <a:rPr lang="de-DE" sz="2000" b="1" dirty="0" smtClean="0">
                <a:latin typeface="+mn-lt"/>
                <a:cs typeface="+mn-cs"/>
              </a:rPr>
              <a:t>Schritt </a:t>
            </a:r>
            <a:r>
              <a:rPr lang="de-DE" sz="2000" b="1" dirty="0">
                <a:latin typeface="+mn-lt"/>
                <a:cs typeface="+mn-cs"/>
              </a:rPr>
              <a:t>1 - Grundsatzentscheidung</a:t>
            </a:r>
            <a:endParaRPr lang="de-DE" sz="2000" dirty="0">
              <a:latin typeface="+mn-lt"/>
              <a:cs typeface="+mn-cs"/>
            </a:endParaRPr>
          </a:p>
          <a:p>
            <a:pPr marL="177800" indent="-177800">
              <a:lnSpc>
                <a:spcPct val="80000"/>
              </a:lnSpc>
              <a:spcBef>
                <a:spcPct val="20000"/>
              </a:spcBef>
              <a:buFont typeface="Arial" charset="0"/>
              <a:buNone/>
              <a:defRPr/>
            </a:pPr>
            <a:endParaRPr lang="de-DE" sz="2000" dirty="0">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2 - Grundlagenermittlung und Vorplanung</a:t>
            </a:r>
          </a:p>
          <a:p>
            <a:pPr marL="177800" indent="-177800">
              <a:lnSpc>
                <a:spcPct val="80000"/>
              </a:lnSpc>
              <a:spcBef>
                <a:spcPct val="20000"/>
              </a:spcBef>
              <a:defRPr/>
            </a:pPr>
            <a:endParaRPr lang="de-DE" sz="2000" dirty="0">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3 – Planungsgenehmigung</a:t>
            </a:r>
          </a:p>
          <a:p>
            <a:pPr marL="177800" indent="-177800">
              <a:lnSpc>
                <a:spcPct val="80000"/>
              </a:lnSpc>
              <a:spcBef>
                <a:spcPct val="20000"/>
              </a:spcBef>
              <a:buFont typeface="Arial" charset="0"/>
              <a:buChar char="•"/>
              <a:defRPr/>
            </a:pPr>
            <a:endParaRPr lang="de-DE" sz="2000" b="1" dirty="0">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4 – Projektgenehmigung</a:t>
            </a:r>
          </a:p>
          <a:p>
            <a:pPr marL="177800" indent="-177800">
              <a:lnSpc>
                <a:spcPct val="80000"/>
              </a:lnSpc>
              <a:spcBef>
                <a:spcPct val="20000"/>
              </a:spcBef>
              <a:buFont typeface="Arial" charset="0"/>
              <a:buChar char="•"/>
              <a:defRPr/>
            </a:pPr>
            <a:endParaRPr lang="de-DE" sz="2000" b="1" dirty="0">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5 – Durchführung </a:t>
            </a:r>
            <a:r>
              <a:rPr lang="de-DE" sz="2000" b="1" dirty="0" smtClean="0">
                <a:latin typeface="+mn-lt"/>
                <a:cs typeface="+mn-cs"/>
              </a:rPr>
              <a:t>des Projektes</a:t>
            </a:r>
            <a:endParaRPr lang="de-DE" sz="2000" b="1" dirty="0">
              <a:latin typeface="+mn-lt"/>
              <a:cs typeface="+mn-cs"/>
            </a:endParaRPr>
          </a:p>
          <a:p>
            <a:pPr marL="177800" indent="-177800">
              <a:lnSpc>
                <a:spcPct val="80000"/>
              </a:lnSpc>
              <a:spcBef>
                <a:spcPct val="20000"/>
              </a:spcBef>
              <a:buFont typeface="Arial" charset="0"/>
              <a:buChar char="•"/>
              <a:defRPr/>
            </a:pPr>
            <a:endParaRPr lang="de-DE" sz="2000" dirty="0">
              <a:solidFill>
                <a:srgbClr val="FF0000"/>
              </a:solidFill>
              <a:latin typeface="+mn-lt"/>
              <a:cs typeface="+mn-cs"/>
            </a:endParaRPr>
          </a:p>
          <a:p>
            <a:pPr marL="177800" indent="-177800">
              <a:lnSpc>
                <a:spcPct val="80000"/>
              </a:lnSpc>
              <a:spcBef>
                <a:spcPct val="20000"/>
              </a:spcBef>
              <a:buFont typeface="Arial" charset="0"/>
              <a:buChar char="•"/>
              <a:defRPr/>
            </a:pPr>
            <a:r>
              <a:rPr lang="de-DE" sz="2000" b="1" dirty="0">
                <a:latin typeface="+mn-lt"/>
                <a:cs typeface="+mn-cs"/>
              </a:rPr>
              <a:t>Schritt 6 – Abschluss </a:t>
            </a:r>
            <a:r>
              <a:rPr lang="de-DE" sz="2000" b="1" dirty="0" smtClean="0">
                <a:latin typeface="+mn-lt"/>
                <a:cs typeface="+mn-cs"/>
              </a:rPr>
              <a:t>des Projektes </a:t>
            </a:r>
            <a:endParaRPr lang="de-DE" sz="2000" b="1" dirty="0">
              <a:latin typeface="+mn-lt"/>
              <a:cs typeface="+mn-cs"/>
            </a:endParaRPr>
          </a:p>
          <a:p>
            <a:pPr marL="609600" indent="-609600">
              <a:lnSpc>
                <a:spcPct val="80000"/>
              </a:lnSpc>
              <a:spcBef>
                <a:spcPct val="20000"/>
              </a:spcBef>
              <a:buFont typeface="Arial" charset="0"/>
              <a:buChar char="•"/>
              <a:defRPr/>
            </a:pPr>
            <a:endParaRPr lang="de-DE" sz="2000" dirty="0">
              <a:latin typeface="+mn-lt"/>
              <a:cs typeface="+mn-cs"/>
            </a:endParaRPr>
          </a:p>
          <a:p>
            <a:pPr marL="609600" indent="-609600">
              <a:lnSpc>
                <a:spcPct val="80000"/>
              </a:lnSpc>
              <a:spcBef>
                <a:spcPct val="20000"/>
              </a:spcBef>
              <a:buFont typeface="Arial" charset="0"/>
              <a:buNone/>
              <a:defRPr/>
            </a:pPr>
            <a:endParaRPr lang="de-DE" sz="2000" dirty="0">
              <a:latin typeface="+mn-lt"/>
              <a:cs typeface="+mn-cs"/>
            </a:endParaRPr>
          </a:p>
          <a:p>
            <a:pPr marL="609600" indent="-609600">
              <a:lnSpc>
                <a:spcPct val="80000"/>
              </a:lnSpc>
              <a:spcBef>
                <a:spcPct val="20000"/>
              </a:spcBef>
              <a:buFont typeface="Arial" charset="0"/>
              <a:buNone/>
              <a:defRPr/>
            </a:pPr>
            <a:r>
              <a:rPr lang="de-DE" sz="2000" dirty="0">
                <a:latin typeface="+mn-lt"/>
                <a:cs typeface="+mn-cs"/>
              </a:rPr>
              <a:t>	</a:t>
            </a:r>
          </a:p>
          <a:p>
            <a:pPr marL="609600" indent="-609600">
              <a:lnSpc>
                <a:spcPct val="80000"/>
              </a:lnSpc>
              <a:spcBef>
                <a:spcPct val="20000"/>
              </a:spcBef>
              <a:buFont typeface="Arial" charset="0"/>
              <a:buNone/>
              <a:defRPr/>
            </a:pPr>
            <a:r>
              <a:rPr lang="de-DE" sz="2000" dirty="0">
                <a:latin typeface="+mn-lt"/>
                <a:cs typeface="+mn-cs"/>
              </a:rPr>
              <a:t> </a:t>
            </a:r>
          </a:p>
          <a:p>
            <a:pPr marL="609600" indent="-609600">
              <a:lnSpc>
                <a:spcPct val="80000"/>
              </a:lnSpc>
              <a:spcBef>
                <a:spcPct val="20000"/>
              </a:spcBef>
              <a:buFont typeface="Arial" charset="0"/>
              <a:buNone/>
              <a:defRPr/>
            </a:pPr>
            <a:endParaRPr lang="de-DE" sz="2000" dirty="0">
              <a:latin typeface="+mn-lt"/>
              <a:cs typeface="+mn-cs"/>
            </a:endParaRPr>
          </a:p>
        </p:txBody>
      </p:sp>
      <p:sp>
        <p:nvSpPr>
          <p:cNvPr id="4" name="Rectangle 2"/>
          <p:cNvSpPr txBox="1">
            <a:spLocks noChangeArrowheads="1"/>
          </p:cNvSpPr>
          <p:nvPr/>
        </p:nvSpPr>
        <p:spPr bwMode="auto">
          <a:xfrm>
            <a:off x="755576" y="1196752"/>
            <a:ext cx="6624736" cy="6480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buFont typeface="Arial" charset="0"/>
              <a:buNone/>
              <a:defRPr/>
            </a:pPr>
            <a:r>
              <a:rPr lang="de-DE" sz="2800" b="1" dirty="0"/>
              <a:t>Planungs- und Genehmigungsverfahren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4294967295"/>
          </p:nvPr>
        </p:nvSpPr>
        <p:spPr>
          <a:xfrm>
            <a:off x="755576" y="2420541"/>
            <a:ext cx="8137525" cy="2232595"/>
          </a:xfrm>
        </p:spPr>
        <p:txBody>
          <a:bodyPr/>
          <a:lstStyle/>
          <a:p>
            <a:pPr marL="609600" indent="-609600" eaLnBrk="1" hangingPunct="1">
              <a:lnSpc>
                <a:spcPct val="80000"/>
              </a:lnSpc>
              <a:buFontTx/>
              <a:buNone/>
              <a:defRPr/>
            </a:pPr>
            <a:endParaRPr lang="de-DE" sz="1100" dirty="0" smtClean="0"/>
          </a:p>
          <a:p>
            <a:pPr marL="609600" indent="-609600" eaLnBrk="1" hangingPunct="1">
              <a:lnSpc>
                <a:spcPct val="80000"/>
              </a:lnSpc>
              <a:buNone/>
              <a:defRPr/>
            </a:pPr>
            <a:r>
              <a:rPr lang="de-DE" sz="2000" b="1" dirty="0" smtClean="0"/>
              <a:t>Projektgenehmigung</a:t>
            </a:r>
          </a:p>
          <a:p>
            <a:pPr marL="0" indent="0" eaLnBrk="1" hangingPunct="1">
              <a:lnSpc>
                <a:spcPct val="80000"/>
              </a:lnSpc>
              <a:buNone/>
              <a:defRPr/>
            </a:pPr>
            <a:endParaRPr lang="de-DE" sz="1100" b="1" dirty="0" smtClean="0"/>
          </a:p>
          <a:p>
            <a:pPr marL="0" indent="0" eaLnBrk="1" hangingPunct="1">
              <a:lnSpc>
                <a:spcPct val="80000"/>
              </a:lnSpc>
              <a:buFont typeface="Arial" charset="0"/>
              <a:buNone/>
              <a:defRPr/>
            </a:pPr>
            <a:r>
              <a:rPr lang="de-DE" sz="2000" dirty="0" smtClean="0"/>
              <a:t>Nach  Fertigstellung der Entwurfsplanung und der Kostenberechnung  fasst der Stiftungsrat den Beschluss über das Projekt und reicht die Projektunterlagen zusammen mit einem mit der Verrechnungsstelle abgestimmten Finanzierungsvorschlag beim Erzb. Ordinariat zur Genehmigung ein.</a:t>
            </a:r>
          </a:p>
          <a:p>
            <a:pPr marL="609600" indent="-609600" eaLnBrk="1" hangingPunct="1">
              <a:lnSpc>
                <a:spcPct val="80000"/>
              </a:lnSpc>
              <a:buNone/>
              <a:defRPr/>
            </a:pPr>
            <a:r>
              <a:rPr lang="de-DE" sz="2000" dirty="0" smtClean="0"/>
              <a:t>	</a:t>
            </a:r>
          </a:p>
          <a:p>
            <a:pPr marL="609600" indent="-609600" eaLnBrk="1" hangingPunct="1">
              <a:lnSpc>
                <a:spcPct val="80000"/>
              </a:lnSpc>
              <a:buFont typeface="Arial" charset="0"/>
              <a:buNone/>
              <a:defRPr/>
            </a:pPr>
            <a:r>
              <a:rPr lang="de-DE" sz="2000" dirty="0" smtClean="0"/>
              <a:t>	</a:t>
            </a:r>
          </a:p>
          <a:p>
            <a:pPr marL="609600" indent="-609600" eaLnBrk="1" hangingPunct="1">
              <a:lnSpc>
                <a:spcPct val="80000"/>
              </a:lnSpc>
              <a:buFont typeface="Arial" charset="0"/>
              <a:buNone/>
              <a:defRPr/>
            </a:pPr>
            <a:endParaRPr lang="de-DE" sz="2000" dirty="0" smtClean="0"/>
          </a:p>
        </p:txBody>
      </p:sp>
      <p:sp>
        <p:nvSpPr>
          <p:cNvPr id="3" name="Rectangle 2"/>
          <p:cNvSpPr txBox="1">
            <a:spLocks noChangeArrowheads="1"/>
          </p:cNvSpPr>
          <p:nvPr/>
        </p:nvSpPr>
        <p:spPr bwMode="auto">
          <a:xfrm>
            <a:off x="755576" y="1196752"/>
            <a:ext cx="6624736" cy="6480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buFont typeface="Arial" charset="0"/>
              <a:buNone/>
              <a:defRPr/>
            </a:pPr>
            <a:r>
              <a:rPr lang="de-DE" sz="2800" b="1" dirty="0"/>
              <a:t>Planungs- und Genehmigungsverfahren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755576" y="2106563"/>
            <a:ext cx="8066087" cy="2690589"/>
          </a:xfrm>
        </p:spPr>
        <p:txBody>
          <a:bodyPr/>
          <a:lstStyle/>
          <a:p>
            <a:pPr>
              <a:buNone/>
            </a:pPr>
            <a:endParaRPr lang="de-DE" sz="1100" dirty="0" smtClean="0"/>
          </a:p>
          <a:p>
            <a:pPr>
              <a:buNone/>
            </a:pPr>
            <a:endParaRPr lang="de-DE" sz="1100" dirty="0" smtClean="0"/>
          </a:p>
          <a:p>
            <a:pPr marL="0" indent="0">
              <a:buNone/>
            </a:pPr>
            <a:r>
              <a:rPr lang="de-DE" sz="2000" dirty="0" smtClean="0"/>
              <a:t>Nach den Richtlinien zur Aufstellung der Haushaltspläne der Kath. Kirchengemeinden des Erzbistums Freiburg setzt die Genehmigung eines Projektes durch das Ordinariat die </a:t>
            </a:r>
            <a:r>
              <a:rPr lang="de-DE" sz="2000" b="1" dirty="0" smtClean="0"/>
              <a:t>Veranschlagung des Projektes im Haushaltsplan </a:t>
            </a:r>
            <a:r>
              <a:rPr lang="de-DE" sz="2000" dirty="0" smtClean="0"/>
              <a:t>voraus.</a:t>
            </a:r>
          </a:p>
          <a:p>
            <a:pPr marL="0" indent="0">
              <a:buNone/>
            </a:pPr>
            <a:endParaRPr lang="de-DE" sz="2000" dirty="0" smtClean="0"/>
          </a:p>
          <a:p>
            <a:pPr marL="0" indent="0">
              <a:buNone/>
              <a:tabLst>
                <a:tab pos="0" algn="l"/>
              </a:tabLst>
            </a:pPr>
            <a:r>
              <a:rPr lang="de-DE" sz="2000" dirty="0" smtClean="0"/>
              <a:t>	Ist ein Projekt im Haushaltsplan nicht veranschlagt, muss ggf. ein Nachtragshaushalt verabschiedet werden.</a:t>
            </a:r>
          </a:p>
          <a:p>
            <a:pPr>
              <a:buNone/>
            </a:pPr>
            <a:r>
              <a:rPr lang="de-DE" sz="2000" dirty="0" smtClean="0"/>
              <a:t> </a:t>
            </a:r>
            <a:endParaRPr lang="de-DE" sz="2000" dirty="0"/>
          </a:p>
        </p:txBody>
      </p:sp>
      <p:sp>
        <p:nvSpPr>
          <p:cNvPr id="5" name="Titel 1"/>
          <p:cNvSpPr txBox="1">
            <a:spLocks/>
          </p:cNvSpPr>
          <p:nvPr/>
        </p:nvSpPr>
        <p:spPr bwMode="auto">
          <a:xfrm>
            <a:off x="755576" y="1196752"/>
            <a:ext cx="7884368" cy="567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None/>
            </a:pPr>
            <a:r>
              <a:rPr lang="de-DE" sz="2800" b="1" dirty="0"/>
              <a:t>Voraussetzung für die Projektgenehmigung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1196752"/>
            <a:ext cx="7884368" cy="567407"/>
          </a:xfrm>
        </p:spPr>
        <p:txBody>
          <a:bodyPr/>
          <a:lstStyle/>
          <a:p>
            <a:pPr algn="l"/>
            <a:r>
              <a:rPr lang="de-DE" sz="2800" b="1" dirty="0" smtClean="0"/>
              <a:t>Veranschlagung von Projekten im Haushalt</a:t>
            </a:r>
            <a:endParaRPr lang="de-DE" sz="2800" b="1" dirty="0"/>
          </a:p>
        </p:txBody>
      </p:sp>
      <p:sp>
        <p:nvSpPr>
          <p:cNvPr id="3" name="Inhaltsplatzhalter 2"/>
          <p:cNvSpPr>
            <a:spLocks noGrp="1"/>
          </p:cNvSpPr>
          <p:nvPr>
            <p:ph idx="4294967295"/>
          </p:nvPr>
        </p:nvSpPr>
        <p:spPr>
          <a:xfrm>
            <a:off x="806896" y="2133600"/>
            <a:ext cx="8229600" cy="4525963"/>
          </a:xfrm>
        </p:spPr>
        <p:txBody>
          <a:bodyPr/>
          <a:lstStyle/>
          <a:p>
            <a:pPr marL="0" indent="0">
              <a:buNone/>
            </a:pPr>
            <a:r>
              <a:rPr lang="de-DE" sz="2000" dirty="0" smtClean="0"/>
              <a:t>Die Genehmigungsfähigkeit eines Projektes setzt die Klärung des Baukonzepts insbesondere hinsichtlich der Notwendigkeit und Dringlichkeit, der Wirtschaftlichkeit und Sparsamkeit und der Einbindung in ein tragfähiges Gebäudenutzungskonzept sowie auch hinsichtlich der Finanzierbarkeit voraus.</a:t>
            </a:r>
          </a:p>
          <a:p>
            <a:pPr marL="0" indent="0">
              <a:buNone/>
            </a:pPr>
            <a:endParaRPr lang="de-DE" sz="2000" dirty="0" smtClean="0"/>
          </a:p>
          <a:p>
            <a:pPr marL="0" indent="0">
              <a:buNone/>
            </a:pPr>
            <a:r>
              <a:rPr lang="de-DE" sz="2000" dirty="0" smtClean="0"/>
              <a:t>Um einerseits die Veranschlagung nicht genehmigungsfähiger Projekte zu vermeiden und andererseits möglichst eine vollständige Veranschlagung der notwendigen, realisierbaren und genehmigungsfähigen Projekten zu erreichen, wird eine frühzeitige Abstimmung mit der Verrechnungsstelle und ggf. dem Ordinariat empfohlen.</a:t>
            </a:r>
          </a:p>
          <a:p>
            <a:endParaRPr lang="de-DE"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4294967295"/>
          </p:nvPr>
        </p:nvSpPr>
        <p:spPr>
          <a:xfrm>
            <a:off x="755576" y="2461394"/>
            <a:ext cx="8137525" cy="3703910"/>
          </a:xfrm>
        </p:spPr>
        <p:txBody>
          <a:bodyPr/>
          <a:lstStyle/>
          <a:p>
            <a:pPr marL="0" indent="0" defTabSz="179388" eaLnBrk="1" hangingPunct="1">
              <a:lnSpc>
                <a:spcPct val="80000"/>
              </a:lnSpc>
              <a:buFontTx/>
              <a:buNone/>
              <a:tabLst>
                <a:tab pos="0" algn="l"/>
              </a:tabLst>
            </a:pPr>
            <a:r>
              <a:rPr lang="de-DE" sz="2000" b="1" dirty="0" smtClean="0"/>
              <a:t>	Nach Fertigstellung  eines Projektes ist darauf zu achten, dass</a:t>
            </a:r>
          </a:p>
          <a:p>
            <a:pPr marL="0" indent="0" defTabSz="179388" eaLnBrk="1" hangingPunct="1">
              <a:lnSpc>
                <a:spcPct val="80000"/>
              </a:lnSpc>
              <a:buFontTx/>
              <a:buNone/>
              <a:tabLst>
                <a:tab pos="0" algn="l"/>
              </a:tabLst>
            </a:pPr>
            <a:endParaRPr lang="de-DE" sz="2000" b="1" dirty="0" smtClean="0"/>
          </a:p>
          <a:p>
            <a:pPr marL="177800" indent="-177800" eaLnBrk="1" hangingPunct="1">
              <a:lnSpc>
                <a:spcPct val="80000"/>
              </a:lnSpc>
            </a:pPr>
            <a:r>
              <a:rPr lang="de-DE" sz="2000" dirty="0" smtClean="0"/>
              <a:t>den Betreiberpflichten eingehalten werden, </a:t>
            </a:r>
          </a:p>
          <a:p>
            <a:pPr marL="177800" indent="-177800" eaLnBrk="1" hangingPunct="1">
              <a:lnSpc>
                <a:spcPct val="80000"/>
              </a:lnSpc>
            </a:pPr>
            <a:endParaRPr lang="de-DE" sz="2000" dirty="0"/>
          </a:p>
          <a:p>
            <a:pPr marL="177800" indent="-177800" eaLnBrk="1" hangingPunct="1">
              <a:lnSpc>
                <a:spcPct val="80000"/>
              </a:lnSpc>
            </a:pPr>
            <a:r>
              <a:rPr lang="de-DE" sz="2000" dirty="0" smtClean="0"/>
              <a:t>eventuelle </a:t>
            </a:r>
            <a:r>
              <a:rPr lang="de-DE" sz="2000" b="1" dirty="0" smtClean="0"/>
              <a:t>Mängel</a:t>
            </a:r>
            <a:r>
              <a:rPr lang="de-DE" sz="2000" dirty="0" smtClean="0"/>
              <a:t> rechtzeitig geltend gemacht werden,</a:t>
            </a:r>
          </a:p>
          <a:p>
            <a:pPr marL="177800" indent="-177800" eaLnBrk="1" hangingPunct="1">
              <a:lnSpc>
                <a:spcPct val="80000"/>
              </a:lnSpc>
            </a:pPr>
            <a:endParaRPr lang="de-DE" sz="2000" dirty="0" smtClean="0"/>
          </a:p>
          <a:p>
            <a:pPr marL="177800" indent="-177800" eaLnBrk="1" hangingPunct="1">
              <a:lnSpc>
                <a:spcPct val="80000"/>
              </a:lnSpc>
            </a:pPr>
            <a:r>
              <a:rPr lang="de-DE" sz="2000" dirty="0" smtClean="0"/>
              <a:t>eine Einweisung für die richtige </a:t>
            </a:r>
            <a:r>
              <a:rPr lang="de-DE" sz="2000" b="1" dirty="0" smtClean="0"/>
              <a:t>Beheizung und Belüftung </a:t>
            </a:r>
            <a:r>
              <a:rPr lang="de-DE" sz="2000" dirty="0" smtClean="0"/>
              <a:t>erfolgt,</a:t>
            </a:r>
          </a:p>
          <a:p>
            <a:pPr marL="177800" indent="-177800" eaLnBrk="1" hangingPunct="1">
              <a:lnSpc>
                <a:spcPct val="80000"/>
              </a:lnSpc>
              <a:buFont typeface="Arial" charset="0"/>
              <a:buNone/>
            </a:pPr>
            <a:r>
              <a:rPr lang="de-DE" sz="2000" dirty="0" smtClean="0"/>
              <a:t> </a:t>
            </a:r>
          </a:p>
          <a:p>
            <a:pPr marL="177800" indent="-177800" eaLnBrk="1" hangingPunct="1">
              <a:lnSpc>
                <a:spcPct val="80000"/>
              </a:lnSpc>
            </a:pPr>
            <a:r>
              <a:rPr lang="de-DE" sz="2000" b="1" dirty="0" smtClean="0"/>
              <a:t>Wartungsverträge</a:t>
            </a:r>
            <a:r>
              <a:rPr lang="de-DE" sz="2000" dirty="0" smtClean="0"/>
              <a:t> abgeschlossen und</a:t>
            </a:r>
          </a:p>
          <a:p>
            <a:pPr marL="177800" indent="-177800" eaLnBrk="1" hangingPunct="1">
              <a:lnSpc>
                <a:spcPct val="80000"/>
              </a:lnSpc>
            </a:pPr>
            <a:endParaRPr lang="de-DE" sz="2000" dirty="0" smtClean="0"/>
          </a:p>
          <a:p>
            <a:pPr marL="177800" indent="-177800" eaLnBrk="1" hangingPunct="1">
              <a:lnSpc>
                <a:spcPct val="80000"/>
              </a:lnSpc>
            </a:pPr>
            <a:r>
              <a:rPr lang="de-DE" sz="2000" dirty="0" smtClean="0"/>
              <a:t>notwendige </a:t>
            </a:r>
            <a:r>
              <a:rPr lang="de-DE" sz="2000" b="1" dirty="0" smtClean="0"/>
              <a:t>Unterhaltungsarbeiten</a:t>
            </a:r>
            <a:r>
              <a:rPr lang="de-DE" sz="2000" dirty="0" smtClean="0"/>
              <a:t> durchgeführt  werden.</a:t>
            </a:r>
          </a:p>
          <a:p>
            <a:pPr marL="177800" indent="-177800" eaLnBrk="1" hangingPunct="1">
              <a:lnSpc>
                <a:spcPct val="80000"/>
              </a:lnSpc>
            </a:pPr>
            <a:endParaRPr lang="de-DE" sz="2000" dirty="0"/>
          </a:p>
          <a:p>
            <a:pPr marL="0" indent="0" eaLnBrk="1" hangingPunct="1">
              <a:lnSpc>
                <a:spcPct val="80000"/>
              </a:lnSpc>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1200" dirty="0" smtClean="0"/>
          </a:p>
          <a:p>
            <a:pPr marL="609600" indent="-609600" eaLnBrk="1" hangingPunct="1">
              <a:lnSpc>
                <a:spcPct val="80000"/>
              </a:lnSpc>
              <a:buFontTx/>
              <a:buNone/>
            </a:pPr>
            <a:r>
              <a:rPr lang="de-DE" sz="2000" dirty="0" smtClean="0"/>
              <a:t>	</a:t>
            </a:r>
          </a:p>
        </p:txBody>
      </p:sp>
      <p:sp>
        <p:nvSpPr>
          <p:cNvPr id="4" name="Titel 1"/>
          <p:cNvSpPr txBox="1">
            <a:spLocks/>
          </p:cNvSpPr>
          <p:nvPr/>
        </p:nvSpPr>
        <p:spPr bwMode="auto">
          <a:xfrm>
            <a:off x="755576" y="1268760"/>
            <a:ext cx="78843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indent="0" algn="l" eaLnBrk="1" hangingPunct="1">
              <a:lnSpc>
                <a:spcPct val="80000"/>
              </a:lnSpc>
              <a:buFontTx/>
              <a:buNone/>
            </a:pPr>
            <a:r>
              <a:rPr lang="de-DE" sz="2800" b="1" dirty="0"/>
              <a:t>Mit Fertigstellung des Projektes beginnt eine neue Gebäudeverantwortung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4294967295"/>
          </p:nvPr>
        </p:nvSpPr>
        <p:spPr>
          <a:xfrm>
            <a:off x="760030" y="2492896"/>
            <a:ext cx="8132450" cy="2664296"/>
          </a:xfrm>
        </p:spPr>
        <p:txBody>
          <a:bodyPr/>
          <a:lstStyle/>
          <a:p>
            <a:pPr marL="609600" indent="-609600" eaLnBrk="1" hangingPunct="1">
              <a:lnSpc>
                <a:spcPct val="80000"/>
              </a:lnSpc>
              <a:buFontTx/>
              <a:buNone/>
            </a:pPr>
            <a:endParaRPr lang="de-DE" sz="2800" dirty="0" smtClean="0"/>
          </a:p>
          <a:p>
            <a:pPr marL="271463" indent="-271463" eaLnBrk="1" hangingPunct="1">
              <a:lnSpc>
                <a:spcPct val="80000"/>
              </a:lnSpc>
            </a:pPr>
            <a:r>
              <a:rPr lang="de-DE" sz="2000" dirty="0" smtClean="0"/>
              <a:t>Wenn </a:t>
            </a:r>
            <a:r>
              <a:rPr lang="de-DE" sz="2000" b="1" dirty="0" smtClean="0"/>
              <a:t>Baupflichten Dritter </a:t>
            </a:r>
            <a:r>
              <a:rPr lang="de-DE" sz="2000" dirty="0" smtClean="0"/>
              <a:t>bestehen oder  wenn Kostenbeteiligungen in Betracht kommen bzw. vereinbart sind, ist eine frühzeitige Abstimmung der Maßnahme mit den entsprechenden Stellen notwendig.</a:t>
            </a:r>
          </a:p>
          <a:p>
            <a:pPr marL="0" indent="0" eaLnBrk="1" hangingPunct="1">
              <a:lnSpc>
                <a:spcPct val="80000"/>
              </a:lnSpc>
              <a:buNone/>
            </a:pPr>
            <a:endParaRPr lang="de-DE" sz="2000" dirty="0" smtClean="0"/>
          </a:p>
          <a:p>
            <a:pPr marL="271463" indent="-271463" eaLnBrk="1" hangingPunct="1">
              <a:lnSpc>
                <a:spcPct val="80000"/>
              </a:lnSpc>
            </a:pPr>
            <a:endParaRPr lang="de-DE" sz="2000" dirty="0" smtClean="0"/>
          </a:p>
          <a:p>
            <a:pPr marL="271463" indent="-271463" eaLnBrk="1" hangingPunct="1">
              <a:lnSpc>
                <a:spcPct val="80000"/>
              </a:lnSpc>
            </a:pPr>
            <a:r>
              <a:rPr lang="de-DE" sz="2000" dirty="0" smtClean="0"/>
              <a:t>Die Bildung eines </a:t>
            </a:r>
            <a:r>
              <a:rPr lang="de-DE" sz="2000" b="1" dirty="0" smtClean="0"/>
              <a:t>Bauausschusses und die Bestellung eines Baubeauftragten </a:t>
            </a:r>
            <a:r>
              <a:rPr lang="de-DE" sz="2000" dirty="0" smtClean="0"/>
              <a:t>können zur Entlastung der Gremien beitragen.</a:t>
            </a:r>
          </a:p>
          <a:p>
            <a:pPr marL="609600" indent="-609600" eaLnBrk="1" hangingPunct="1">
              <a:lnSpc>
                <a:spcPct val="80000"/>
              </a:lnSpc>
              <a:buFontTx/>
              <a:buNone/>
            </a:pPr>
            <a:r>
              <a:rPr lang="de-DE" sz="1200" dirty="0" smtClean="0"/>
              <a:t>	</a:t>
            </a:r>
          </a:p>
          <a:p>
            <a:pPr marL="609600" indent="-609600" eaLnBrk="1" hangingPunct="1">
              <a:lnSpc>
                <a:spcPct val="80000"/>
              </a:lnSpc>
              <a:buFontTx/>
              <a:buNone/>
            </a:pPr>
            <a:r>
              <a:rPr lang="de-DE" sz="2000" dirty="0" smtClean="0"/>
              <a:t>	</a:t>
            </a:r>
          </a:p>
        </p:txBody>
      </p:sp>
      <p:sp>
        <p:nvSpPr>
          <p:cNvPr id="3" name="Rectangle 2"/>
          <p:cNvSpPr txBox="1">
            <a:spLocks noChangeArrowheads="1"/>
          </p:cNvSpPr>
          <p:nvPr/>
        </p:nvSpPr>
        <p:spPr bwMode="auto">
          <a:xfrm>
            <a:off x="755576" y="1275606"/>
            <a:ext cx="6696744"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indent="0" algn="l" eaLnBrk="1" hangingPunct="1">
              <a:lnSpc>
                <a:spcPct val="80000"/>
              </a:lnSpc>
              <a:buFontTx/>
              <a:buNone/>
            </a:pPr>
            <a:r>
              <a:rPr lang="de-DE" sz="2800" b="1" dirty="0"/>
              <a:t>Besondere Hinweise zur Planung und Durchführung  von Projekten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4294967295"/>
          </p:nvPr>
        </p:nvSpPr>
        <p:spPr>
          <a:xfrm>
            <a:off x="1006475" y="1268413"/>
            <a:ext cx="8137525" cy="5589587"/>
          </a:xfrm>
        </p:spPr>
        <p:txBody>
          <a:bodyPr/>
          <a:lstStyle/>
          <a:p>
            <a:pPr marL="1347788" indent="179388" defTabSz="509588">
              <a:buNone/>
              <a:tabLst>
                <a:tab pos="1527175" algn="l"/>
              </a:tabLst>
            </a:pPr>
            <a:r>
              <a:rPr lang="de-DE" sz="2800" b="1" dirty="0" smtClean="0"/>
              <a:t>Themenübersicht</a:t>
            </a:r>
          </a:p>
          <a:p>
            <a:pPr marL="0" indent="0">
              <a:buNone/>
            </a:pPr>
            <a:endParaRPr lang="de-DE" sz="1100" dirty="0" smtClean="0"/>
          </a:p>
          <a:p>
            <a:pPr marL="1611313" indent="-265113">
              <a:buFont typeface="Arial" panose="020B0604020202020204" pitchFamily="34" charset="0"/>
              <a:buChar char="•"/>
            </a:pPr>
            <a:r>
              <a:rPr lang="de-DE" sz="2000" dirty="0" smtClean="0"/>
              <a:t>Allgemeines</a:t>
            </a:r>
          </a:p>
          <a:p>
            <a:pPr marL="1611313" indent="-265113">
              <a:buFont typeface="Arial" panose="020B0604020202020204" pitchFamily="34" charset="0"/>
              <a:buChar char="•"/>
            </a:pPr>
            <a:r>
              <a:rPr lang="de-DE" sz="2000" dirty="0" smtClean="0"/>
              <a:t>Dienstleister der Kirchengemeinden:</a:t>
            </a:r>
            <a:br>
              <a:rPr lang="de-DE" sz="2000" dirty="0" smtClean="0"/>
            </a:br>
            <a:r>
              <a:rPr lang="de-DE" sz="2000" dirty="0" err="1" smtClean="0"/>
              <a:t>Erzb</a:t>
            </a:r>
            <a:r>
              <a:rPr lang="de-DE" sz="2000" dirty="0" smtClean="0"/>
              <a:t>. Bauämter, Verrechnungsstellen usw.</a:t>
            </a:r>
          </a:p>
          <a:p>
            <a:pPr marL="1611313" indent="-265113">
              <a:buFont typeface="Arial" panose="020B0604020202020204" pitchFamily="34" charset="0"/>
              <a:buChar char="•"/>
            </a:pPr>
            <a:r>
              <a:rPr lang="de-DE" sz="2000" dirty="0" smtClean="0"/>
              <a:t>Rechtliche Grundlagen:</a:t>
            </a:r>
            <a:br>
              <a:rPr lang="de-DE" sz="2000" dirty="0" smtClean="0"/>
            </a:br>
            <a:r>
              <a:rPr lang="de-DE" sz="2000" dirty="0" smtClean="0"/>
              <a:t>Leitbild, Kirchenbauordnung</a:t>
            </a:r>
          </a:p>
          <a:p>
            <a:pPr marL="1611313" indent="-265113">
              <a:buFont typeface="Arial" panose="020B0604020202020204" pitchFamily="34" charset="0"/>
              <a:buChar char="•"/>
            </a:pPr>
            <a:r>
              <a:rPr lang="de-DE" sz="2000" dirty="0" smtClean="0"/>
              <a:t>Genehmigungserfordernisse</a:t>
            </a:r>
          </a:p>
          <a:p>
            <a:pPr marL="1611313" indent="-265113">
              <a:buFont typeface="Arial" panose="020B0604020202020204" pitchFamily="34" charset="0"/>
              <a:buChar char="•"/>
            </a:pPr>
            <a:r>
              <a:rPr lang="de-DE" sz="2000" dirty="0" smtClean="0"/>
              <a:t>Planungs- und Genehmigungsverfahren</a:t>
            </a:r>
          </a:p>
          <a:p>
            <a:pPr marL="1611313" indent="-265113">
              <a:buFont typeface="Arial" panose="020B0604020202020204" pitchFamily="34" charset="0"/>
              <a:buChar char="•"/>
            </a:pPr>
            <a:r>
              <a:rPr lang="de-DE" sz="2000" dirty="0" smtClean="0"/>
              <a:t>Finanzierung von Projekten; </a:t>
            </a:r>
          </a:p>
          <a:p>
            <a:pPr marL="1611313" indent="-265113">
              <a:buFont typeface="Arial" panose="020B0604020202020204" pitchFamily="34" charset="0"/>
              <a:buChar char="•"/>
            </a:pPr>
            <a:r>
              <a:rPr lang="de-DE" sz="2000" dirty="0" smtClean="0"/>
              <a:t>Bausubstanzerhaltungsrückstellung</a:t>
            </a:r>
          </a:p>
          <a:p>
            <a:pPr marL="1611313" indent="-265113">
              <a:buFont typeface="Arial" panose="020B0604020202020204" pitchFamily="34" charset="0"/>
              <a:buChar char="•"/>
            </a:pPr>
            <a:r>
              <a:rPr lang="de-DE" sz="2000" dirty="0" smtClean="0"/>
              <a:t>Hinweise zu Immobilien</a:t>
            </a:r>
          </a:p>
          <a:p>
            <a:pPr>
              <a:buFont typeface="Wingdings" pitchFamily="2" charset="2"/>
              <a:buChar char="§"/>
            </a:pPr>
            <a:endParaRPr lang="de-DE" sz="2400" dirty="0" smtClean="0"/>
          </a:p>
          <a:p>
            <a:pPr>
              <a:buFont typeface="Wingdings" pitchFamily="2" charset="2"/>
              <a:buChar char="§"/>
            </a:pPr>
            <a:endParaRPr lang="de-DE" sz="2400" dirty="0" smtClean="0"/>
          </a:p>
          <a:p>
            <a:pPr>
              <a:buFont typeface="Wingdings" pitchFamily="2" charset="2"/>
              <a:buChar char="§"/>
            </a:pPr>
            <a:endParaRPr lang="de-DE" sz="2400" dirty="0" smtClean="0"/>
          </a:p>
          <a:p>
            <a:pPr>
              <a:buFont typeface="Wingdings" pitchFamily="2" charset="2"/>
              <a:buChar char="§"/>
            </a:pPr>
            <a:endParaRPr lang="de-DE" sz="2400" dirty="0" smtClean="0"/>
          </a:p>
          <a:p>
            <a:pPr>
              <a:buFont typeface="Wingdings" pitchFamily="2" charset="2"/>
              <a:buChar char="§"/>
            </a:pPr>
            <a:endParaRPr lang="de-DE" sz="2400" dirty="0" smtClean="0"/>
          </a:p>
          <a:p>
            <a:endParaRPr lang="de-DE" sz="2400" dirty="0" smtClean="0"/>
          </a:p>
          <a:p>
            <a:endParaRPr lang="de-DE" sz="2400" dirty="0" smtClean="0"/>
          </a:p>
        </p:txBody>
      </p:sp>
      <p:sp>
        <p:nvSpPr>
          <p:cNvPr id="5" name="Foliennummernplatzhalter 4"/>
          <p:cNvSpPr>
            <a:spLocks noGrp="1"/>
          </p:cNvSpPr>
          <p:nvPr>
            <p:ph type="sldNum" sz="quarter" idx="4294967295"/>
          </p:nvPr>
        </p:nvSpPr>
        <p:spPr>
          <a:xfrm>
            <a:off x="7010400" y="6356350"/>
            <a:ext cx="2133600" cy="365125"/>
          </a:xfrm>
        </p:spPr>
        <p:txBody>
          <a:bodyPr/>
          <a:lstStyle/>
          <a:p>
            <a:pPr>
              <a:defRPr/>
            </a:pPr>
            <a:endParaRPr lang="de-DE" dirty="0"/>
          </a:p>
          <a:p>
            <a:pPr>
              <a:defRPr/>
            </a:pPr>
            <a:endParaRPr lang="de-DE" dirty="0"/>
          </a:p>
        </p:txBody>
      </p:sp>
      <p:sp>
        <p:nvSpPr>
          <p:cNvPr id="6"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3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5300" dirty="0" smtClean="0"/>
              <a:t/>
            </a:r>
            <a:br>
              <a:rPr lang="de-DE" sz="5300" dirty="0" smtClean="0"/>
            </a:br>
            <a:r>
              <a:rPr lang="de-DE" sz="5300" dirty="0" smtClean="0"/>
              <a:t/>
            </a:r>
            <a:br>
              <a:rPr lang="de-DE" sz="5300" dirty="0" smtClean="0"/>
            </a:br>
            <a:r>
              <a:rPr lang="de-DE" sz="2800" dirty="0" smtClean="0"/>
              <a:t/>
            </a:r>
            <a:br>
              <a:rPr lang="de-DE" sz="2800" dirty="0" smtClean="0"/>
            </a:br>
            <a:endParaRPr lang="de-DE"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755576" y="1988840"/>
            <a:ext cx="8136904" cy="4248472"/>
          </a:xfrm>
        </p:spPr>
        <p:txBody>
          <a:bodyPr/>
          <a:lstStyle/>
          <a:p>
            <a:pPr marL="0" indent="0" eaLnBrk="1" hangingPunct="1">
              <a:lnSpc>
                <a:spcPct val="80000"/>
              </a:lnSpc>
              <a:buFontTx/>
              <a:buNone/>
            </a:pPr>
            <a:r>
              <a:rPr lang="de-DE" sz="2000" dirty="0" smtClean="0"/>
              <a:t>Alle projektbezogenen Aufwendungen (insbes. Planungs- und Baukosten) und Erträge fließen in die GuV der Kirchengemeinde und haben unmittelbare und i. d. R. auch erhebliche Auswirkungen auf das Jahresergebnis.</a:t>
            </a:r>
          </a:p>
          <a:p>
            <a:pPr marL="0" indent="0" eaLnBrk="1" hangingPunct="1">
              <a:lnSpc>
                <a:spcPct val="80000"/>
              </a:lnSpc>
              <a:buFontTx/>
              <a:buNone/>
            </a:pPr>
            <a:endParaRPr lang="de-DE" sz="1050" dirty="0" smtClean="0"/>
          </a:p>
          <a:p>
            <a:pPr marL="0" indent="0" eaLnBrk="1" hangingPunct="1">
              <a:lnSpc>
                <a:spcPct val="80000"/>
              </a:lnSpc>
              <a:buFontTx/>
              <a:buNone/>
            </a:pPr>
            <a:r>
              <a:rPr lang="de-DE" sz="2000" dirty="0" smtClean="0"/>
              <a:t>Erträge sind insbesondere:</a:t>
            </a:r>
          </a:p>
          <a:p>
            <a:pPr marL="0" indent="0" eaLnBrk="1" hangingPunct="1">
              <a:lnSpc>
                <a:spcPct val="80000"/>
              </a:lnSpc>
              <a:buFontTx/>
              <a:buNone/>
            </a:pPr>
            <a:endParaRPr lang="de-DE" sz="2000" dirty="0" smtClean="0"/>
          </a:p>
          <a:p>
            <a:pPr eaLnBrk="1" hangingPunct="1">
              <a:lnSpc>
                <a:spcPct val="80000"/>
              </a:lnSpc>
              <a:spcBef>
                <a:spcPts val="600"/>
              </a:spcBef>
              <a:spcAft>
                <a:spcPts val="600"/>
              </a:spcAft>
            </a:pPr>
            <a:r>
              <a:rPr lang="de-DE" sz="2000" u="sng" kern="1300" dirty="0" smtClean="0"/>
              <a:t>Zuschüsse aus dem Bauförderfonds</a:t>
            </a:r>
          </a:p>
          <a:p>
            <a:pPr marL="357188" indent="0" eaLnBrk="1" hangingPunct="1">
              <a:lnSpc>
                <a:spcPct val="80000"/>
              </a:lnSpc>
              <a:spcBef>
                <a:spcPts val="600"/>
              </a:spcBef>
              <a:spcAft>
                <a:spcPts val="600"/>
              </a:spcAft>
              <a:buNone/>
            </a:pPr>
            <a:r>
              <a:rPr lang="de-DE" sz="2000" dirty="0"/>
              <a:t>Die Bewilligung des Zuschusses erfolgt im Zuge der Genehmigung der Maßnahme. Die Zuschussgrundsätze  sind in der Schlüsselzuweisungsordnung der Erzdiözese verankert.  Zu ungenehmigt begonnenen bzw. ausgeführten Maßnahmen ist ein Zuschuss nicht möglich</a:t>
            </a:r>
            <a:r>
              <a:rPr lang="de-DE" sz="2000" dirty="0" smtClean="0"/>
              <a:t>.</a:t>
            </a:r>
          </a:p>
          <a:p>
            <a:pPr eaLnBrk="1" hangingPunct="1">
              <a:lnSpc>
                <a:spcPct val="80000"/>
              </a:lnSpc>
              <a:spcBef>
                <a:spcPts val="600"/>
              </a:spcBef>
              <a:spcAft>
                <a:spcPts val="600"/>
              </a:spcAft>
            </a:pPr>
            <a:r>
              <a:rPr lang="de-DE" sz="2000" u="sng" kern="1300" dirty="0" smtClean="0"/>
              <a:t>Sonderposten (Spenden)</a:t>
            </a:r>
          </a:p>
          <a:p>
            <a:pPr marL="357188" indent="-357188" eaLnBrk="1" hangingPunct="1">
              <a:lnSpc>
                <a:spcPct val="80000"/>
              </a:lnSpc>
              <a:spcBef>
                <a:spcPts val="600"/>
              </a:spcBef>
              <a:spcAft>
                <a:spcPts val="600"/>
              </a:spcAft>
              <a:buNone/>
            </a:pPr>
            <a:r>
              <a:rPr lang="de-DE" sz="2000" dirty="0" smtClean="0"/>
              <a:t>	Beratung </a:t>
            </a:r>
            <a:r>
              <a:rPr lang="de-DE" sz="2000" dirty="0"/>
              <a:t>durch die Stabsstelle </a:t>
            </a:r>
            <a:r>
              <a:rPr lang="de-DE" sz="2000" b="1" dirty="0"/>
              <a:t>Fundraising</a:t>
            </a:r>
            <a:r>
              <a:rPr lang="de-DE" sz="2000" dirty="0"/>
              <a:t> im </a:t>
            </a:r>
            <a:r>
              <a:rPr lang="de-DE" sz="2000" dirty="0" err="1"/>
              <a:t>Erzb</a:t>
            </a:r>
            <a:r>
              <a:rPr lang="de-DE" sz="2000" dirty="0"/>
              <a:t>. Ordinariat möglich</a:t>
            </a:r>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r>
              <a:rPr lang="de-DE" sz="2000" dirty="0" smtClean="0"/>
              <a:t>	</a:t>
            </a:r>
          </a:p>
        </p:txBody>
      </p:sp>
      <p:sp>
        <p:nvSpPr>
          <p:cNvPr id="3" name="Titel 1"/>
          <p:cNvSpPr txBox="1">
            <a:spLocks/>
          </p:cNvSpPr>
          <p:nvPr/>
        </p:nvSpPr>
        <p:spPr bwMode="auto">
          <a:xfrm>
            <a:off x="755576" y="1196752"/>
            <a:ext cx="7884368" cy="567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2800" b="1" dirty="0"/>
              <a:t>Hinweise zur Finanzierung von </a:t>
            </a:r>
            <a:r>
              <a:rPr lang="de-DE" sz="2800" b="1" dirty="0" smtClean="0"/>
              <a:t>Projekten</a:t>
            </a:r>
            <a:endParaRPr lang="de-DE" sz="2800" b="1" dirty="0"/>
          </a:p>
        </p:txBody>
      </p:sp>
    </p:spTree>
    <p:extLst>
      <p:ext uri="{BB962C8B-B14F-4D97-AF65-F5344CB8AC3E}">
        <p14:creationId xmlns:p14="http://schemas.microsoft.com/office/powerpoint/2010/main" val="190607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755576" y="2204864"/>
            <a:ext cx="8136904" cy="3528392"/>
          </a:xfrm>
        </p:spPr>
        <p:txBody>
          <a:bodyPr/>
          <a:lstStyle/>
          <a:p>
            <a:pPr marL="609600" indent="-609600" eaLnBrk="1" hangingPunct="1">
              <a:lnSpc>
                <a:spcPct val="80000"/>
              </a:lnSpc>
              <a:buFontTx/>
              <a:buNone/>
            </a:pPr>
            <a:endParaRPr lang="de-DE" sz="2000" b="1" dirty="0" smtClean="0"/>
          </a:p>
          <a:p>
            <a:pPr marL="177800" indent="-177800" eaLnBrk="1" hangingPunct="1">
              <a:lnSpc>
                <a:spcPct val="80000"/>
              </a:lnSpc>
            </a:pPr>
            <a:r>
              <a:rPr lang="de-DE" sz="2000" kern="1300" dirty="0" smtClean="0"/>
              <a:t>Zuweisung eines Baufördervereins</a:t>
            </a:r>
          </a:p>
          <a:p>
            <a:pPr marL="177800" indent="-177800" eaLnBrk="1" hangingPunct="1">
              <a:lnSpc>
                <a:spcPct val="80000"/>
              </a:lnSpc>
              <a:buNone/>
            </a:pPr>
            <a:endParaRPr lang="de-DE" sz="2000" kern="1300" dirty="0" smtClean="0"/>
          </a:p>
          <a:p>
            <a:pPr marL="177800" indent="-177800" eaLnBrk="1" hangingPunct="1">
              <a:lnSpc>
                <a:spcPct val="80000"/>
              </a:lnSpc>
              <a:buNone/>
            </a:pPr>
            <a:endParaRPr lang="de-DE" sz="2000" kern="1300" dirty="0" smtClean="0"/>
          </a:p>
          <a:p>
            <a:pPr marL="177800" indent="-177800" eaLnBrk="1" hangingPunct="1">
              <a:lnSpc>
                <a:spcPct val="80000"/>
              </a:lnSpc>
            </a:pPr>
            <a:r>
              <a:rPr lang="de-DE" sz="2000" kern="1300" dirty="0" smtClean="0"/>
              <a:t>Zuschüsse Dritter</a:t>
            </a:r>
          </a:p>
          <a:p>
            <a:pPr marL="0" indent="0" eaLnBrk="1" hangingPunct="1">
              <a:lnSpc>
                <a:spcPct val="80000"/>
              </a:lnSpc>
              <a:buNone/>
              <a:tabLst>
                <a:tab pos="177800" algn="l"/>
              </a:tabLst>
            </a:pPr>
            <a:r>
              <a:rPr lang="de-DE" sz="2000" dirty="0" smtClean="0"/>
              <a:t>	(Stiftungen z.B. </a:t>
            </a:r>
            <a:r>
              <a:rPr lang="de-DE" sz="2000" dirty="0" err="1" smtClean="0"/>
              <a:t>Breisgauer</a:t>
            </a:r>
            <a:r>
              <a:rPr lang="de-DE" sz="2000" dirty="0" smtClean="0"/>
              <a:t> Religionsfond, Bund</a:t>
            </a:r>
            <a:r>
              <a:rPr lang="de-DE" sz="2000" dirty="0"/>
              <a:t>, Land, </a:t>
            </a:r>
            <a:r>
              <a:rPr lang="de-DE" sz="2000" dirty="0" smtClean="0"/>
              <a:t>Kommunen)</a:t>
            </a:r>
            <a:endParaRPr lang="de-DE" sz="2000" kern="1300" dirty="0" smtClean="0"/>
          </a:p>
          <a:p>
            <a:pPr marL="0" indent="0" eaLnBrk="1" hangingPunct="1">
              <a:lnSpc>
                <a:spcPct val="80000"/>
              </a:lnSpc>
              <a:buNone/>
            </a:pPr>
            <a:endParaRPr lang="de-DE" sz="2000" dirty="0" smtClean="0"/>
          </a:p>
          <a:p>
            <a:pPr marL="0" indent="0" eaLnBrk="1" hangingPunct="1">
              <a:lnSpc>
                <a:spcPct val="80000"/>
              </a:lnSpc>
              <a:buNone/>
            </a:pPr>
            <a:endParaRPr lang="de-DE" sz="2000" dirty="0" smtClean="0"/>
          </a:p>
          <a:p>
            <a:pPr marL="0" indent="0" eaLnBrk="1" hangingPunct="1">
              <a:lnSpc>
                <a:spcPct val="80000"/>
              </a:lnSpc>
              <a:buNone/>
            </a:pPr>
            <a:r>
              <a:rPr lang="de-DE" sz="2000" dirty="0" smtClean="0"/>
              <a:t>Zur Reduzierung des Aufwands tragen Eigenleistungen bei </a:t>
            </a:r>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r>
              <a:rPr lang="de-DE" sz="2000" dirty="0" smtClean="0"/>
              <a:t>	</a:t>
            </a:r>
          </a:p>
        </p:txBody>
      </p:sp>
      <p:sp>
        <p:nvSpPr>
          <p:cNvPr id="3" name="Titel 1"/>
          <p:cNvSpPr txBox="1">
            <a:spLocks/>
          </p:cNvSpPr>
          <p:nvPr/>
        </p:nvSpPr>
        <p:spPr bwMode="auto">
          <a:xfrm>
            <a:off x="755576" y="1196752"/>
            <a:ext cx="7884368" cy="567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2800" b="1" dirty="0"/>
              <a:t>Hinweise zur Finanzierung von </a:t>
            </a:r>
            <a:r>
              <a:rPr lang="de-DE" sz="2800" b="1" dirty="0" smtClean="0"/>
              <a:t>Projekten</a:t>
            </a:r>
            <a:endParaRPr lang="de-DE" sz="2800" b="1" dirty="0"/>
          </a:p>
        </p:txBody>
      </p:sp>
    </p:spTree>
    <p:extLst>
      <p:ext uri="{BB962C8B-B14F-4D97-AF65-F5344CB8AC3E}">
        <p14:creationId xmlns:p14="http://schemas.microsoft.com/office/powerpoint/2010/main" val="400480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747827" y="2060848"/>
            <a:ext cx="8144653" cy="4032448"/>
          </a:xfrm>
        </p:spPr>
        <p:txBody>
          <a:bodyPr/>
          <a:lstStyle/>
          <a:p>
            <a:pPr marL="0" indent="0" eaLnBrk="1" hangingPunct="1">
              <a:lnSpc>
                <a:spcPct val="80000"/>
              </a:lnSpc>
              <a:buFontTx/>
              <a:buNone/>
            </a:pPr>
            <a:endParaRPr lang="de-DE" sz="2000" dirty="0" smtClean="0"/>
          </a:p>
          <a:p>
            <a:pPr marL="0" indent="0" eaLnBrk="1" hangingPunct="1">
              <a:lnSpc>
                <a:spcPct val="80000"/>
              </a:lnSpc>
              <a:buFontTx/>
              <a:buNone/>
            </a:pPr>
            <a:endParaRPr lang="de-DE" sz="2000" dirty="0"/>
          </a:p>
          <a:p>
            <a:pPr marL="0" indent="0" eaLnBrk="1" hangingPunct="1">
              <a:lnSpc>
                <a:spcPct val="80000"/>
              </a:lnSpc>
              <a:buFontTx/>
              <a:buNone/>
            </a:pPr>
            <a:r>
              <a:rPr lang="de-DE" sz="2000" dirty="0" smtClean="0"/>
              <a:t>Projekte haben i. d. R. auch Auswirkung auf die Zusammensetzung des Eigenkapitals der Kirchengemeinde: für den Ausgleich des ungedeckten Aufwandes werden Rücklagen der Pfarreien (§28 KVO III) oder zweckgebundene Rücklagen herangezogen.</a:t>
            </a:r>
          </a:p>
          <a:p>
            <a:pPr marL="0" indent="0" eaLnBrk="1" hangingPunct="1">
              <a:lnSpc>
                <a:spcPct val="80000"/>
              </a:lnSpc>
              <a:buFontTx/>
              <a:buNone/>
            </a:pPr>
            <a:endParaRPr lang="de-DE" sz="2000" dirty="0"/>
          </a:p>
          <a:p>
            <a:pPr marL="0" indent="0" eaLnBrk="1" hangingPunct="1">
              <a:lnSpc>
                <a:spcPct val="80000"/>
              </a:lnSpc>
              <a:buFontTx/>
              <a:buNone/>
            </a:pPr>
            <a:r>
              <a:rPr lang="de-DE" sz="2000" dirty="0" smtClean="0"/>
              <a:t>Um Liquiditätsengpässe zu vermeiden, werden Darlehen in Höhe von max. einem Drittel der Projektkosten bewilligt. Der Schuldenddienst wird derzeit und vorbehaltlich der Zustimmung der Kirchensteuervertretung nach der Schlüsselzuweisungsordnung mit 40 % bezuschusst. Der verbleibende Schuldendienst ist aus Mitteln der Kirchengemeinde zu bestreiten.</a:t>
            </a:r>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endParaRPr lang="de-DE" sz="2000" dirty="0" smtClean="0"/>
          </a:p>
          <a:p>
            <a:pPr marL="609600" indent="-609600" eaLnBrk="1" hangingPunct="1">
              <a:lnSpc>
                <a:spcPct val="80000"/>
              </a:lnSpc>
              <a:buFontTx/>
              <a:buNone/>
            </a:pPr>
            <a:r>
              <a:rPr lang="de-DE" sz="2000" dirty="0" smtClean="0"/>
              <a:t>	</a:t>
            </a:r>
          </a:p>
        </p:txBody>
      </p:sp>
      <p:sp>
        <p:nvSpPr>
          <p:cNvPr id="3" name="Titel 1"/>
          <p:cNvSpPr txBox="1">
            <a:spLocks/>
          </p:cNvSpPr>
          <p:nvPr/>
        </p:nvSpPr>
        <p:spPr bwMode="auto">
          <a:xfrm>
            <a:off x="755576" y="1196752"/>
            <a:ext cx="7884368" cy="567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2800" b="1" dirty="0"/>
              <a:t>Hinweise zur Finanzierung von </a:t>
            </a:r>
            <a:r>
              <a:rPr lang="de-DE" sz="2800" b="1" dirty="0" smtClean="0"/>
              <a:t>Projekten</a:t>
            </a:r>
            <a:endParaRPr lang="de-DE" sz="2800" b="1" dirty="0"/>
          </a:p>
        </p:txBody>
      </p:sp>
    </p:spTree>
    <p:extLst>
      <p:ext uri="{BB962C8B-B14F-4D97-AF65-F5344CB8AC3E}">
        <p14:creationId xmlns:p14="http://schemas.microsoft.com/office/powerpoint/2010/main" val="100204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Inhaltsplatzhalter 2"/>
          <p:cNvSpPr>
            <a:spLocks noGrp="1"/>
          </p:cNvSpPr>
          <p:nvPr>
            <p:ph idx="4294967295"/>
          </p:nvPr>
        </p:nvSpPr>
        <p:spPr>
          <a:xfrm>
            <a:off x="754955" y="1235497"/>
            <a:ext cx="8137525" cy="4852987"/>
          </a:xfrm>
        </p:spPr>
        <p:txBody>
          <a:bodyPr/>
          <a:lstStyle/>
          <a:p>
            <a:pPr marL="0" indent="0">
              <a:buFont typeface="Arial" charset="0"/>
              <a:buNone/>
            </a:pPr>
            <a:r>
              <a:rPr lang="de-DE" sz="2000" dirty="0" smtClean="0"/>
              <a:t>Für Projekte der Kirchengemeinden wurden erstmalig die Zuschüsse aus dem </a:t>
            </a:r>
            <a:r>
              <a:rPr lang="de-DE" sz="2000" dirty="0"/>
              <a:t>B</a:t>
            </a:r>
            <a:r>
              <a:rPr lang="de-DE" sz="2000" dirty="0" smtClean="0"/>
              <a:t>auförderfond (ehemals Ausgleichsstock) im HH-Plan des Bistums definiert.  Auszug: </a:t>
            </a:r>
          </a:p>
          <a:p>
            <a:pPr>
              <a:buFont typeface="Arial" charset="0"/>
              <a:buNone/>
            </a:pPr>
            <a:endParaRPr lang="de-DE" sz="2000" dirty="0" smtClean="0"/>
          </a:p>
          <a:p>
            <a:pPr>
              <a:buFont typeface="Arial" charset="0"/>
              <a:buNone/>
            </a:pPr>
            <a:r>
              <a:rPr lang="de-DE" sz="2000" dirty="0" smtClean="0"/>
              <a:t>  </a:t>
            </a:r>
          </a:p>
        </p:txBody>
      </p:sp>
      <p:pic>
        <p:nvPicPr>
          <p:cNvPr id="2" name="Grafik 1"/>
          <p:cNvPicPr>
            <a:picLocks noChangeAspect="1"/>
          </p:cNvPicPr>
          <p:nvPr/>
        </p:nvPicPr>
        <p:blipFill rotWithShape="1">
          <a:blip r:embed="rId3"/>
          <a:srcRect l="2864" r="1218"/>
          <a:stretch/>
        </p:blipFill>
        <p:spPr>
          <a:xfrm>
            <a:off x="2195736" y="2276872"/>
            <a:ext cx="4824536" cy="3772867"/>
          </a:xfrm>
          <a:prstGeom prst="rect">
            <a:avLst/>
          </a:prstGeom>
        </p:spPr>
      </p:pic>
      <p:sp>
        <p:nvSpPr>
          <p:cNvPr id="4"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Inhaltsplatzhalter 2"/>
          <p:cNvSpPr>
            <a:spLocks noGrp="1"/>
          </p:cNvSpPr>
          <p:nvPr>
            <p:ph idx="4294967295"/>
          </p:nvPr>
        </p:nvSpPr>
        <p:spPr>
          <a:xfrm>
            <a:off x="754955" y="1235497"/>
            <a:ext cx="8137525" cy="4852987"/>
          </a:xfrm>
        </p:spPr>
        <p:txBody>
          <a:bodyPr/>
          <a:lstStyle/>
          <a:p>
            <a:pPr marL="0" indent="0">
              <a:buFont typeface="Arial" charset="0"/>
              <a:buNone/>
            </a:pPr>
            <a:r>
              <a:rPr lang="de-DE" sz="2000" dirty="0" smtClean="0"/>
              <a:t>Für Projekte der Kirchengemeinden wurden erstmalig die Zuschüsse aus dem </a:t>
            </a:r>
            <a:r>
              <a:rPr lang="de-DE" sz="2000" dirty="0"/>
              <a:t>B</a:t>
            </a:r>
            <a:r>
              <a:rPr lang="de-DE" sz="2000" dirty="0" smtClean="0"/>
              <a:t>auförderfond (ehemals Ausgleichsstock) im HH-Plan des Bistums definiert.  Auszug: </a:t>
            </a:r>
          </a:p>
          <a:p>
            <a:pPr>
              <a:buFont typeface="Arial" charset="0"/>
              <a:buNone/>
            </a:pPr>
            <a:endParaRPr lang="de-DE" sz="2000" dirty="0" smtClean="0"/>
          </a:p>
          <a:p>
            <a:pPr>
              <a:buFont typeface="Arial" charset="0"/>
              <a:buNone/>
            </a:pPr>
            <a:r>
              <a:rPr lang="de-DE" sz="2000" dirty="0" smtClean="0"/>
              <a:t>  </a:t>
            </a:r>
          </a:p>
        </p:txBody>
      </p:sp>
      <p:sp>
        <p:nvSpPr>
          <p:cNvPr id="4"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pic>
        <p:nvPicPr>
          <p:cNvPr id="3" name="Grafik 2"/>
          <p:cNvPicPr>
            <a:picLocks noChangeAspect="1"/>
          </p:cNvPicPr>
          <p:nvPr/>
        </p:nvPicPr>
        <p:blipFill>
          <a:blip r:embed="rId3"/>
          <a:stretch>
            <a:fillRect/>
          </a:stretch>
        </p:blipFill>
        <p:spPr>
          <a:xfrm>
            <a:off x="2191500" y="2276872"/>
            <a:ext cx="5116804" cy="4032448"/>
          </a:xfrm>
          <a:prstGeom prst="rect">
            <a:avLst/>
          </a:prstGeom>
        </p:spPr>
      </p:pic>
    </p:spTree>
    <p:extLst>
      <p:ext uri="{BB962C8B-B14F-4D97-AF65-F5344CB8AC3E}">
        <p14:creationId xmlns:p14="http://schemas.microsoft.com/office/powerpoint/2010/main" val="297750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Inhaltsplatzhalter 2"/>
          <p:cNvSpPr>
            <a:spLocks noGrp="1"/>
          </p:cNvSpPr>
          <p:nvPr>
            <p:ph idx="4294967295"/>
          </p:nvPr>
        </p:nvSpPr>
        <p:spPr>
          <a:xfrm>
            <a:off x="1223963" y="836613"/>
            <a:ext cx="7920037" cy="5040312"/>
          </a:xfrm>
        </p:spPr>
        <p:txBody>
          <a:bodyPr/>
          <a:lstStyle/>
          <a:p>
            <a:pPr>
              <a:buFont typeface="Arial" charset="0"/>
              <a:buNone/>
            </a:pPr>
            <a:r>
              <a:rPr lang="de-DE" sz="2000" b="1" dirty="0" smtClean="0"/>
              <a:t>	</a:t>
            </a:r>
            <a:endParaRPr lang="de-DE" sz="2000" dirty="0" smtClean="0"/>
          </a:p>
        </p:txBody>
      </p:sp>
      <p:sp>
        <p:nvSpPr>
          <p:cNvPr id="7" name="Textfeld 6"/>
          <p:cNvSpPr txBox="1"/>
          <p:nvPr/>
        </p:nvSpPr>
        <p:spPr>
          <a:xfrm>
            <a:off x="827584" y="2780928"/>
            <a:ext cx="8208912" cy="1600438"/>
          </a:xfrm>
          <a:prstGeom prst="rect">
            <a:avLst/>
          </a:prstGeom>
          <a:noFill/>
        </p:spPr>
        <p:txBody>
          <a:bodyPr wrap="square">
            <a:spAutoFit/>
          </a:bodyPr>
          <a:lstStyle/>
          <a:p>
            <a:pPr algn="ctr">
              <a:defRPr/>
            </a:pPr>
            <a:r>
              <a:rPr lang="de-DE" sz="2000" b="1" dirty="0">
                <a:solidFill>
                  <a:srgbClr val="FF0000"/>
                </a:solidFill>
                <a:latin typeface="+mj-lt"/>
              </a:rPr>
              <a:t>Soweit </a:t>
            </a:r>
            <a:r>
              <a:rPr lang="de-DE" sz="2000" b="1" dirty="0" smtClean="0">
                <a:solidFill>
                  <a:srgbClr val="FF0000"/>
                </a:solidFill>
                <a:latin typeface="+mj-lt"/>
              </a:rPr>
              <a:t>Projekte </a:t>
            </a:r>
            <a:r>
              <a:rPr lang="de-DE" sz="2000" b="1" dirty="0">
                <a:solidFill>
                  <a:srgbClr val="FF0000"/>
                </a:solidFill>
                <a:latin typeface="+mj-lt"/>
              </a:rPr>
              <a:t>auf der Grundlage eines qualifizierten Energiegutachtens durchgeführten </a:t>
            </a:r>
            <a:r>
              <a:rPr lang="de-DE" sz="2000" b="1" dirty="0" smtClean="0">
                <a:solidFill>
                  <a:srgbClr val="FF0000"/>
                </a:solidFill>
                <a:latin typeface="+mj-lt"/>
              </a:rPr>
              <a:t>werden, werden </a:t>
            </a:r>
            <a:r>
              <a:rPr lang="de-DE" sz="2000" b="1" dirty="0">
                <a:solidFill>
                  <a:srgbClr val="FF0000"/>
                </a:solidFill>
                <a:latin typeface="+mj-lt"/>
              </a:rPr>
              <a:t>die Zuschüsse im Regelfall für die entsprechenden Maßnahmen (ggf. </a:t>
            </a:r>
            <a:r>
              <a:rPr lang="de-DE" sz="2000" b="1" dirty="0" smtClean="0">
                <a:solidFill>
                  <a:srgbClr val="FF0000"/>
                </a:solidFill>
                <a:latin typeface="+mj-lt"/>
              </a:rPr>
              <a:t>Teilmaßnahmen</a:t>
            </a:r>
            <a:r>
              <a:rPr lang="de-DE" sz="2000" b="1" dirty="0">
                <a:solidFill>
                  <a:srgbClr val="FF0000"/>
                </a:solidFill>
                <a:latin typeface="+mj-lt"/>
              </a:rPr>
              <a:t>) erhöht um 50 </a:t>
            </a:r>
            <a:r>
              <a:rPr lang="de-DE" sz="2000" b="1" dirty="0" smtClean="0">
                <a:solidFill>
                  <a:srgbClr val="FF0000"/>
                </a:solidFill>
                <a:latin typeface="+mj-lt"/>
              </a:rPr>
              <a:t>%, also </a:t>
            </a:r>
            <a:r>
              <a:rPr lang="de-DE" sz="2000" b="1" dirty="0">
                <a:solidFill>
                  <a:srgbClr val="FF0000"/>
                </a:solidFill>
                <a:latin typeface="+mj-lt"/>
              </a:rPr>
              <a:t>auf das 1,5-fache.</a:t>
            </a:r>
          </a:p>
          <a:p>
            <a:pPr>
              <a:defRPr/>
            </a:pPr>
            <a:endParaRPr lang="de-DE" dirty="0"/>
          </a:p>
        </p:txBody>
      </p:sp>
      <p:sp>
        <p:nvSpPr>
          <p:cNvPr id="4"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graphicFrame>
        <p:nvGraphicFramePr>
          <p:cNvPr id="2" name="Inhaltsplatzhalter 1"/>
          <p:cNvGraphicFramePr>
            <a:graphicFrameLocks noGrp="1"/>
          </p:cNvGraphicFramePr>
          <p:nvPr>
            <p:ph idx="4294967295"/>
            <p:extLst>
              <p:ext uri="{D42A27DB-BD31-4B8C-83A1-F6EECF244321}">
                <p14:modId xmlns:p14="http://schemas.microsoft.com/office/powerpoint/2010/main" val="85298467"/>
              </p:ext>
            </p:extLst>
          </p:nvPr>
        </p:nvGraphicFramePr>
        <p:xfrm>
          <a:off x="852408" y="2152301"/>
          <a:ext cx="8291592" cy="3364933"/>
        </p:xfrm>
        <a:graphic>
          <a:graphicData uri="http://schemas.openxmlformats.org/drawingml/2006/table">
            <a:tbl>
              <a:tblPr firstRow="1" firstCol="1" bandRow="1">
                <a:tableStyleId>{5C22544A-7EE6-4342-B048-85BDC9FD1C3A}</a:tableStyleId>
              </a:tblPr>
              <a:tblGrid>
                <a:gridCol w="1123674">
                  <a:extLst>
                    <a:ext uri="{9D8B030D-6E8A-4147-A177-3AD203B41FA5}">
                      <a16:colId xmlns:a16="http://schemas.microsoft.com/office/drawing/2014/main" val="1972608934"/>
                    </a:ext>
                  </a:extLst>
                </a:gridCol>
                <a:gridCol w="883418">
                  <a:extLst>
                    <a:ext uri="{9D8B030D-6E8A-4147-A177-3AD203B41FA5}">
                      <a16:colId xmlns:a16="http://schemas.microsoft.com/office/drawing/2014/main" val="191139207"/>
                    </a:ext>
                  </a:extLst>
                </a:gridCol>
                <a:gridCol w="797393">
                  <a:extLst>
                    <a:ext uri="{9D8B030D-6E8A-4147-A177-3AD203B41FA5}">
                      <a16:colId xmlns:a16="http://schemas.microsoft.com/office/drawing/2014/main" val="3318513221"/>
                    </a:ext>
                  </a:extLst>
                </a:gridCol>
                <a:gridCol w="798063">
                  <a:extLst>
                    <a:ext uri="{9D8B030D-6E8A-4147-A177-3AD203B41FA5}">
                      <a16:colId xmlns:a16="http://schemas.microsoft.com/office/drawing/2014/main" val="3544493589"/>
                    </a:ext>
                  </a:extLst>
                </a:gridCol>
                <a:gridCol w="864209">
                  <a:extLst>
                    <a:ext uri="{9D8B030D-6E8A-4147-A177-3AD203B41FA5}">
                      <a16:colId xmlns:a16="http://schemas.microsoft.com/office/drawing/2014/main" val="840589752"/>
                    </a:ext>
                  </a:extLst>
                </a:gridCol>
                <a:gridCol w="864173">
                  <a:extLst>
                    <a:ext uri="{9D8B030D-6E8A-4147-A177-3AD203B41FA5}">
                      <a16:colId xmlns:a16="http://schemas.microsoft.com/office/drawing/2014/main" val="1691960143"/>
                    </a:ext>
                  </a:extLst>
                </a:gridCol>
                <a:gridCol w="807679">
                  <a:extLst>
                    <a:ext uri="{9D8B030D-6E8A-4147-A177-3AD203B41FA5}">
                      <a16:colId xmlns:a16="http://schemas.microsoft.com/office/drawing/2014/main" val="3832230889"/>
                    </a:ext>
                  </a:extLst>
                </a:gridCol>
                <a:gridCol w="725732">
                  <a:extLst>
                    <a:ext uri="{9D8B030D-6E8A-4147-A177-3AD203B41FA5}">
                      <a16:colId xmlns:a16="http://schemas.microsoft.com/office/drawing/2014/main" val="550708622"/>
                    </a:ext>
                  </a:extLst>
                </a:gridCol>
                <a:gridCol w="743683">
                  <a:extLst>
                    <a:ext uri="{9D8B030D-6E8A-4147-A177-3AD203B41FA5}">
                      <a16:colId xmlns:a16="http://schemas.microsoft.com/office/drawing/2014/main" val="3407643562"/>
                    </a:ext>
                  </a:extLst>
                </a:gridCol>
                <a:gridCol w="683568">
                  <a:extLst>
                    <a:ext uri="{9D8B030D-6E8A-4147-A177-3AD203B41FA5}">
                      <a16:colId xmlns:a16="http://schemas.microsoft.com/office/drawing/2014/main" val="2362097426"/>
                    </a:ext>
                  </a:extLst>
                </a:gridCol>
              </a:tblGrid>
              <a:tr h="470283">
                <a:tc>
                  <a:txBody>
                    <a:bodyPr/>
                    <a:lstStyle/>
                    <a:p>
                      <a:pPr>
                        <a:lnSpc>
                          <a:spcPct val="107000"/>
                        </a:lnSpc>
                        <a:spcAft>
                          <a:spcPts val="800"/>
                        </a:spcAft>
                      </a:pPr>
                      <a:r>
                        <a:rPr lang="de-DE" sz="1400" dirty="0">
                          <a:effectLst/>
                        </a:rPr>
                        <a:t> </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266700">
                        <a:lnSpc>
                          <a:spcPct val="107000"/>
                        </a:lnSpc>
                        <a:spcAft>
                          <a:spcPts val="0"/>
                        </a:spcAft>
                      </a:pPr>
                      <a:r>
                        <a:rPr lang="de-DE" sz="1100" dirty="0">
                          <a:effectLst/>
                        </a:rPr>
                        <a:t>2011</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8745">
                        <a:lnSpc>
                          <a:spcPct val="107000"/>
                        </a:lnSpc>
                        <a:spcAft>
                          <a:spcPts val="0"/>
                        </a:spcAft>
                      </a:pPr>
                      <a:r>
                        <a:rPr lang="de-DE" sz="1100" dirty="0">
                          <a:effectLst/>
                        </a:rPr>
                        <a:t>2012</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81610">
                        <a:lnSpc>
                          <a:spcPct val="107000"/>
                        </a:lnSpc>
                        <a:spcAft>
                          <a:spcPts val="0"/>
                        </a:spcAft>
                      </a:pPr>
                      <a:r>
                        <a:rPr lang="de-DE" sz="1100">
                          <a:effectLst/>
                        </a:rPr>
                        <a:t>2013</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4300">
                        <a:lnSpc>
                          <a:spcPct val="107000"/>
                        </a:lnSpc>
                        <a:spcAft>
                          <a:spcPts val="0"/>
                        </a:spcAft>
                      </a:pPr>
                      <a:r>
                        <a:rPr lang="de-DE" sz="1100">
                          <a:effectLst/>
                        </a:rPr>
                        <a:t>2014</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86995">
                        <a:lnSpc>
                          <a:spcPct val="107000"/>
                        </a:lnSpc>
                        <a:spcAft>
                          <a:spcPts val="0"/>
                        </a:spcAft>
                      </a:pPr>
                      <a:r>
                        <a:rPr lang="de-DE" sz="1100">
                          <a:effectLst/>
                        </a:rPr>
                        <a:t>2015</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4300">
                        <a:lnSpc>
                          <a:spcPct val="107000"/>
                        </a:lnSpc>
                        <a:spcAft>
                          <a:spcPts val="0"/>
                        </a:spcAft>
                      </a:pPr>
                      <a:r>
                        <a:rPr lang="de-DE" sz="1100">
                          <a:effectLst/>
                        </a:rPr>
                        <a:t>2016</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4300">
                        <a:lnSpc>
                          <a:spcPct val="107000"/>
                        </a:lnSpc>
                        <a:spcAft>
                          <a:spcPts val="0"/>
                        </a:spcAft>
                      </a:pPr>
                      <a:r>
                        <a:rPr lang="de-DE" sz="1100">
                          <a:effectLst/>
                        </a:rPr>
                        <a:t>2017</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28270">
                        <a:lnSpc>
                          <a:spcPct val="107000"/>
                        </a:lnSpc>
                        <a:spcAft>
                          <a:spcPts val="0"/>
                        </a:spcAft>
                      </a:pPr>
                      <a:r>
                        <a:rPr lang="de-DE" sz="1100">
                          <a:effectLst/>
                        </a:rPr>
                        <a:t>2018</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74930">
                        <a:lnSpc>
                          <a:spcPct val="107000"/>
                        </a:lnSpc>
                        <a:spcAft>
                          <a:spcPts val="0"/>
                        </a:spcAft>
                      </a:pPr>
                      <a:r>
                        <a:rPr lang="de-DE" sz="1100">
                          <a:effectLst/>
                        </a:rPr>
                        <a:t>2019</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1917878930"/>
                  </a:ext>
                </a:extLst>
              </a:tr>
              <a:tr h="383621">
                <a:tc>
                  <a:txBody>
                    <a:bodyPr/>
                    <a:lstStyle/>
                    <a:p>
                      <a:pPr marL="15240" algn="l">
                        <a:lnSpc>
                          <a:spcPct val="107000"/>
                        </a:lnSpc>
                        <a:spcAft>
                          <a:spcPts val="0"/>
                        </a:spcAft>
                      </a:pPr>
                      <a:r>
                        <a:rPr lang="de-DE" sz="1100" dirty="0">
                          <a:effectLst/>
                        </a:rPr>
                        <a:t>Kirchen</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dirty="0">
                          <a:effectLst/>
                        </a:rPr>
                        <a:t>34.362.051 €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24.186.198 €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45.367.097 €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46.765.321 €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51.150.437 €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42.812.638 €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33.423.647 €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29.704.928 €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39.823.927 €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4066540277"/>
                  </a:ext>
                </a:extLst>
              </a:tr>
              <a:tr h="383621">
                <a:tc>
                  <a:txBody>
                    <a:bodyPr/>
                    <a:lstStyle/>
                    <a:p>
                      <a:pPr marL="15240">
                        <a:lnSpc>
                          <a:spcPct val="107000"/>
                        </a:lnSpc>
                        <a:spcAft>
                          <a:spcPts val="0"/>
                        </a:spcAft>
                      </a:pPr>
                      <a:r>
                        <a:rPr lang="de-DE" sz="1100" dirty="0">
                          <a:effectLst/>
                        </a:rPr>
                        <a:t>Pfarrhäuser</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dirty="0">
                          <a:effectLst/>
                        </a:rPr>
                        <a:t>11.094.856 €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7.386.802 €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3030" algn="r">
                        <a:lnSpc>
                          <a:spcPct val="107000"/>
                        </a:lnSpc>
                        <a:spcAft>
                          <a:spcPts val="0"/>
                        </a:spcAft>
                      </a:pPr>
                      <a:r>
                        <a:rPr lang="de-DE" sz="1000" dirty="0">
                          <a:effectLst/>
                        </a:rPr>
                        <a:t>8.777.315 €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12.366.753 €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113030" algn="r">
                        <a:lnSpc>
                          <a:spcPct val="107000"/>
                        </a:lnSpc>
                        <a:spcAft>
                          <a:spcPts val="0"/>
                        </a:spcAft>
                      </a:pPr>
                      <a:r>
                        <a:rPr lang="de-DE" sz="1000" dirty="0">
                          <a:effectLst/>
                        </a:rPr>
                        <a:t>8.201.413 €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10.935.609 €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6.725.924 €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4.805.307 €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5.814.728 €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630422738"/>
                  </a:ext>
                </a:extLst>
              </a:tr>
              <a:tr h="383621">
                <a:tc>
                  <a:txBody>
                    <a:bodyPr/>
                    <a:lstStyle/>
                    <a:p>
                      <a:pPr marL="15240">
                        <a:lnSpc>
                          <a:spcPct val="107000"/>
                        </a:lnSpc>
                        <a:spcAft>
                          <a:spcPts val="0"/>
                        </a:spcAft>
                      </a:pPr>
                      <a:r>
                        <a:rPr lang="de-DE" sz="1100" dirty="0">
                          <a:effectLst/>
                        </a:rPr>
                        <a:t>Kindergärten</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dirty="0">
                          <a:effectLst/>
                        </a:rPr>
                        <a:t>31.001.296 €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32.130.184 €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63.586.312 €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27.987.018 €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20.085.851 €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42.902.140 €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30.974.899 €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37.699.037 €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20.805.523 €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2873335687"/>
                  </a:ext>
                </a:extLst>
              </a:tr>
              <a:tr h="729930">
                <a:tc>
                  <a:txBody>
                    <a:bodyPr/>
                    <a:lstStyle/>
                    <a:p>
                      <a:pPr marL="15240" algn="just">
                        <a:lnSpc>
                          <a:spcPct val="107000"/>
                        </a:lnSpc>
                        <a:spcAft>
                          <a:spcPts val="0"/>
                        </a:spcAft>
                      </a:pPr>
                      <a:r>
                        <a:rPr lang="de-DE" sz="1100" dirty="0" smtClean="0">
                          <a:effectLst/>
                        </a:rPr>
                        <a:t>Gemeindehäuser/Sonstige</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a:effectLst/>
                        </a:rPr>
                        <a:t>15.123.826 €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15.327.065 €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18.766.197 €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29.387.049 €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24.804.314 €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26.208.480 €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14.366.139 €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18.247.854 €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9.610.969 €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3066586825"/>
                  </a:ext>
                </a:extLst>
              </a:tr>
              <a:tr h="383621">
                <a:tc>
                  <a:txBody>
                    <a:bodyPr/>
                    <a:lstStyle/>
                    <a:p>
                      <a:pPr marL="15240">
                        <a:lnSpc>
                          <a:spcPct val="107000"/>
                        </a:lnSpc>
                        <a:spcAft>
                          <a:spcPts val="0"/>
                        </a:spcAft>
                      </a:pPr>
                      <a:r>
                        <a:rPr lang="de-DE" sz="1100">
                          <a:effectLst/>
                        </a:rPr>
                        <a:t>Gesamt</a:t>
                      </a:r>
                      <a:endParaRPr lang="de-DE" sz="14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a:effectLst/>
                        </a:rPr>
                        <a:t>91.582.029 €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79.030.249 €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136.496.921 €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116.506.141 €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104.242.015 €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122.858.867 €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85.490.609 €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90.457.126 €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76.055.148 €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1158313505"/>
                  </a:ext>
                </a:extLst>
              </a:tr>
              <a:tr h="630236">
                <a:tc>
                  <a:txBody>
                    <a:bodyPr/>
                    <a:lstStyle/>
                    <a:p>
                      <a:pPr marL="15240" algn="just">
                        <a:lnSpc>
                          <a:spcPct val="107000"/>
                        </a:lnSpc>
                        <a:spcAft>
                          <a:spcPts val="0"/>
                        </a:spcAft>
                      </a:pPr>
                      <a:r>
                        <a:rPr lang="de-DE" sz="1100" dirty="0">
                          <a:effectLst/>
                        </a:rPr>
                        <a:t>Zuschüsse </a:t>
                      </a:r>
                      <a:r>
                        <a:rPr lang="de-DE" sz="1100" dirty="0" smtClean="0">
                          <a:effectLst/>
                        </a:rPr>
                        <a:t>Ausgleichstock</a:t>
                      </a:r>
                      <a:endParaRPr lang="de-DE" sz="14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R="31115" algn="r">
                        <a:lnSpc>
                          <a:spcPct val="107000"/>
                        </a:lnSpc>
                        <a:spcAft>
                          <a:spcPts val="0"/>
                        </a:spcAft>
                      </a:pPr>
                      <a:r>
                        <a:rPr lang="de-DE" sz="1000" dirty="0">
                          <a:effectLst/>
                        </a:rPr>
                        <a:t>15.209.863 €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a:effectLst/>
                        </a:rPr>
                        <a:t>14.390.339 €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21.736.199 €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25.926.506 €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a:effectLst/>
                        </a:rPr>
                        <a:t>24.078.967 €</a:t>
                      </a:r>
                      <a:endParaRPr lang="de-DE" sz="1100" b="1">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marL="56515" algn="r">
                        <a:lnSpc>
                          <a:spcPct val="107000"/>
                        </a:lnSpc>
                        <a:spcAft>
                          <a:spcPts val="0"/>
                        </a:spcAft>
                      </a:pPr>
                      <a:r>
                        <a:rPr lang="de-DE" sz="1000" dirty="0">
                          <a:effectLst/>
                        </a:rPr>
                        <a:t>20.242.370 €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17.228.357 €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17.187.061 €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tc>
                  <a:txBody>
                    <a:bodyPr/>
                    <a:lstStyle/>
                    <a:p>
                      <a:pPr algn="r">
                        <a:lnSpc>
                          <a:spcPct val="107000"/>
                        </a:lnSpc>
                        <a:spcAft>
                          <a:spcPts val="0"/>
                        </a:spcAft>
                      </a:pPr>
                      <a:r>
                        <a:rPr lang="de-DE" sz="1000" dirty="0">
                          <a:effectLst/>
                        </a:rPr>
                        <a:t>16.766.563 €</a:t>
                      </a:r>
                      <a:endParaRPr lang="de-DE" sz="1100" b="1" dirty="0">
                        <a:solidFill>
                          <a:srgbClr val="000000"/>
                        </a:solidFill>
                        <a:effectLst/>
                        <a:latin typeface="Arial" panose="020B0604020202020204" pitchFamily="34" charset="0"/>
                        <a:ea typeface="Arial" panose="020B0604020202020204" pitchFamily="34" charset="0"/>
                      </a:endParaRPr>
                    </a:p>
                  </a:txBody>
                  <a:tcPr marL="0" marR="0" marT="14052" marB="0" anchor="ctr"/>
                </a:tc>
                <a:extLst>
                  <a:ext uri="{0D108BD9-81ED-4DB2-BD59-A6C34878D82A}">
                    <a16:rowId xmlns:a16="http://schemas.microsoft.com/office/drawing/2014/main" val="2184192582"/>
                  </a:ext>
                </a:extLst>
              </a:tr>
            </a:tbl>
          </a:graphicData>
        </a:graphic>
      </p:graphicFrame>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
        <p:nvSpPr>
          <p:cNvPr id="3" name="Textfeld 2"/>
          <p:cNvSpPr txBox="1"/>
          <p:nvPr/>
        </p:nvSpPr>
        <p:spPr>
          <a:xfrm>
            <a:off x="683568" y="1198195"/>
            <a:ext cx="8231832" cy="954107"/>
          </a:xfrm>
          <a:prstGeom prst="rect">
            <a:avLst/>
          </a:prstGeom>
          <a:noFill/>
        </p:spPr>
        <p:txBody>
          <a:bodyPr wrap="square" rtlCol="0">
            <a:spAutoFit/>
          </a:bodyPr>
          <a:lstStyle/>
          <a:p>
            <a:r>
              <a:rPr lang="de-DE" sz="2800" b="1" dirty="0">
                <a:latin typeface="+mj-lt"/>
              </a:rPr>
              <a:t>Genehmigte Baumaßnahmen der Kirchengemeinden in den Jahren 2011 bis 2019</a:t>
            </a:r>
          </a:p>
        </p:txBody>
      </p:sp>
    </p:spTree>
    <p:extLst>
      <p:ext uri="{BB962C8B-B14F-4D97-AF65-F5344CB8AC3E}">
        <p14:creationId xmlns:p14="http://schemas.microsoft.com/office/powerpoint/2010/main" val="193609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pic>
        <p:nvPicPr>
          <p:cNvPr id="6" name="Picture 4707"/>
          <p:cNvPicPr/>
          <p:nvPr/>
        </p:nvPicPr>
        <p:blipFill rotWithShape="1">
          <a:blip r:embed="rId3"/>
          <a:srcRect b="58373"/>
          <a:stretch/>
        </p:blipFill>
        <p:spPr>
          <a:xfrm>
            <a:off x="1619672" y="2204864"/>
            <a:ext cx="6393904" cy="2232248"/>
          </a:xfrm>
          <a:prstGeom prst="rect">
            <a:avLst/>
          </a:prstGeom>
        </p:spPr>
      </p:pic>
      <p:sp>
        <p:nvSpPr>
          <p:cNvPr id="3" name="Textfeld 2"/>
          <p:cNvSpPr txBox="1"/>
          <p:nvPr/>
        </p:nvSpPr>
        <p:spPr>
          <a:xfrm>
            <a:off x="683568" y="1198195"/>
            <a:ext cx="8231832" cy="954107"/>
          </a:xfrm>
          <a:prstGeom prst="rect">
            <a:avLst/>
          </a:prstGeom>
          <a:noFill/>
        </p:spPr>
        <p:txBody>
          <a:bodyPr wrap="square" rtlCol="0">
            <a:spAutoFit/>
          </a:bodyPr>
          <a:lstStyle/>
          <a:p>
            <a:r>
              <a:rPr lang="de-DE" sz="2800" b="1" spc="4" dirty="0">
                <a:latin typeface="+mj-lt"/>
                <a:ea typeface="+mj-ea"/>
                <a:cs typeface="Arial"/>
              </a:rPr>
              <a:t>Genehmigte Baumaßnahmen der Kirchengemeinden in den Jahren 2011 bis 2019</a:t>
            </a:r>
          </a:p>
        </p:txBody>
      </p:sp>
      <p:pic>
        <p:nvPicPr>
          <p:cNvPr id="8" name="Picture 4707"/>
          <p:cNvPicPr/>
          <p:nvPr/>
        </p:nvPicPr>
        <p:blipFill rotWithShape="1">
          <a:blip r:embed="rId3"/>
          <a:srcRect t="42943" r="6849"/>
          <a:stretch/>
        </p:blipFill>
        <p:spPr>
          <a:xfrm>
            <a:off x="1627421" y="4365104"/>
            <a:ext cx="6393904" cy="2020887"/>
          </a:xfrm>
          <a:prstGeom prst="rect">
            <a:avLst/>
          </a:prstGeom>
        </p:spPr>
      </p:pic>
    </p:spTree>
    <p:extLst>
      <p:ext uri="{BB962C8B-B14F-4D97-AF65-F5344CB8AC3E}">
        <p14:creationId xmlns:p14="http://schemas.microsoft.com/office/powerpoint/2010/main" val="391763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55576" y="2204864"/>
            <a:ext cx="8136904" cy="3920354"/>
          </a:xfrm>
          <a:prstGeom prst="rect">
            <a:avLst/>
          </a:prstGeom>
        </p:spPr>
        <p:txBody>
          <a:bodyPr wrap="square" lIns="0" tIns="0" rIns="0" bIns="0" rtlCol="0">
            <a:noAutofit/>
          </a:bodyPr>
          <a:lstStyle/>
          <a:p>
            <a:pPr marL="1481138" marR="31098" indent="-1481138">
              <a:lnSpc>
                <a:spcPts val="2594"/>
              </a:lnSpc>
              <a:spcBef>
                <a:spcPts val="130"/>
              </a:spcBef>
            </a:pPr>
            <a:endParaRPr lang="de-DE" sz="2800" b="1" dirty="0" smtClean="0">
              <a:latin typeface="+mj-lt"/>
              <a:cs typeface="Arial"/>
            </a:endParaRPr>
          </a:p>
          <a:p>
            <a:pPr marL="1481324" marR="31098">
              <a:lnSpc>
                <a:spcPts val="2594"/>
              </a:lnSpc>
              <a:spcBef>
                <a:spcPts val="130"/>
              </a:spcBef>
            </a:pPr>
            <a:endParaRPr lang="de-DE" sz="2500" b="1" dirty="0">
              <a:latin typeface="Arial"/>
              <a:cs typeface="Arial"/>
            </a:endParaRPr>
          </a:p>
          <a:p>
            <a:pPr marL="11128">
              <a:lnSpc>
                <a:spcPts val="2216"/>
              </a:lnSpc>
              <a:spcBef>
                <a:spcPts val="1159"/>
              </a:spcBef>
            </a:pPr>
            <a:r>
              <a:rPr sz="2000" dirty="0" smtClean="0">
                <a:latin typeface="Calibri" pitchFamily="34" charset="0"/>
                <a:cs typeface="Arial"/>
              </a:rPr>
              <a:t>§</a:t>
            </a:r>
            <a:r>
              <a:rPr sz="2000" spc="-11" dirty="0" smtClean="0">
                <a:latin typeface="Calibri" pitchFamily="34" charset="0"/>
                <a:cs typeface="Arial"/>
              </a:rPr>
              <a:t> </a:t>
            </a:r>
            <a:r>
              <a:rPr sz="2000" dirty="0">
                <a:latin typeface="Calibri" pitchFamily="34" charset="0"/>
                <a:cs typeface="Arial"/>
              </a:rPr>
              <a:t>59</a:t>
            </a:r>
            <a:r>
              <a:rPr sz="2000" spc="-21" dirty="0">
                <a:latin typeface="Calibri" pitchFamily="34" charset="0"/>
                <a:cs typeface="Arial"/>
              </a:rPr>
              <a:t> </a:t>
            </a:r>
            <a:r>
              <a:rPr sz="2000" dirty="0">
                <a:latin typeface="Calibri" pitchFamily="34" charset="0"/>
                <a:cs typeface="Arial"/>
              </a:rPr>
              <a:t>HHO:</a:t>
            </a:r>
            <a:r>
              <a:rPr sz="2000" spc="-39" dirty="0">
                <a:latin typeface="Calibri" pitchFamily="34" charset="0"/>
                <a:cs typeface="Arial"/>
              </a:rPr>
              <a:t> </a:t>
            </a:r>
            <a:r>
              <a:rPr sz="2000" dirty="0">
                <a:latin typeface="Calibri" pitchFamily="34" charset="0"/>
                <a:cs typeface="Arial"/>
              </a:rPr>
              <a:t>Gebäude</a:t>
            </a:r>
            <a:r>
              <a:rPr sz="2000" spc="-79" dirty="0">
                <a:latin typeface="Calibri" pitchFamily="34" charset="0"/>
                <a:cs typeface="Arial"/>
              </a:rPr>
              <a:t> </a:t>
            </a:r>
            <a:r>
              <a:rPr sz="2000" dirty="0">
                <a:latin typeface="Calibri" pitchFamily="34" charset="0"/>
                <a:cs typeface="Arial"/>
              </a:rPr>
              <a:t>und</a:t>
            </a:r>
            <a:r>
              <a:rPr sz="2000" spc="-32" dirty="0">
                <a:latin typeface="Calibri" pitchFamily="34" charset="0"/>
                <a:cs typeface="Arial"/>
              </a:rPr>
              <a:t> </a:t>
            </a:r>
            <a:r>
              <a:rPr sz="2000" dirty="0">
                <a:latin typeface="Calibri" pitchFamily="34" charset="0"/>
                <a:cs typeface="Arial"/>
              </a:rPr>
              <a:t>Grund</a:t>
            </a:r>
            <a:r>
              <a:rPr sz="2000" spc="4" dirty="0">
                <a:latin typeface="Calibri" pitchFamily="34" charset="0"/>
                <a:cs typeface="Arial"/>
              </a:rPr>
              <a:t>s</a:t>
            </a:r>
            <a:r>
              <a:rPr sz="2000" dirty="0">
                <a:latin typeface="Calibri" pitchFamily="34" charset="0"/>
                <a:cs typeface="Arial"/>
              </a:rPr>
              <a:t>tü</a:t>
            </a:r>
            <a:r>
              <a:rPr sz="2000" spc="4" dirty="0">
                <a:latin typeface="Calibri" pitchFamily="34" charset="0"/>
                <a:cs typeface="Arial"/>
              </a:rPr>
              <a:t>ck</a:t>
            </a:r>
            <a:r>
              <a:rPr sz="2000" dirty="0">
                <a:latin typeface="Calibri" pitchFamily="34" charset="0"/>
                <a:cs typeface="Arial"/>
              </a:rPr>
              <a:t>e</a:t>
            </a:r>
            <a:r>
              <a:rPr sz="2000" spc="-109" dirty="0">
                <a:latin typeface="Calibri" pitchFamily="34" charset="0"/>
                <a:cs typeface="Arial"/>
              </a:rPr>
              <a:t> </a:t>
            </a:r>
            <a:r>
              <a:rPr sz="2000" dirty="0">
                <a:latin typeface="Calibri" pitchFamily="34" charset="0"/>
                <a:cs typeface="Arial"/>
              </a:rPr>
              <a:t>für</a:t>
            </a:r>
            <a:r>
              <a:rPr sz="2000" spc="25" dirty="0">
                <a:latin typeface="Calibri" pitchFamily="34" charset="0"/>
                <a:cs typeface="Arial"/>
              </a:rPr>
              <a:t> </a:t>
            </a:r>
            <a:r>
              <a:rPr sz="2000" u="heavy" spc="4" dirty="0">
                <a:latin typeface="Calibri" pitchFamily="34" charset="0"/>
                <a:cs typeface="Arial"/>
              </a:rPr>
              <a:t>k</a:t>
            </a:r>
            <a:r>
              <a:rPr sz="2000" u="heavy" dirty="0">
                <a:latin typeface="Calibri" pitchFamily="34" charset="0"/>
                <a:cs typeface="Arial"/>
              </a:rPr>
              <a:t>ir</a:t>
            </a:r>
            <a:r>
              <a:rPr sz="2000" u="heavy" spc="4" dirty="0">
                <a:latin typeface="Calibri" pitchFamily="34" charset="0"/>
                <a:cs typeface="Arial"/>
              </a:rPr>
              <a:t>c</a:t>
            </a:r>
            <a:r>
              <a:rPr sz="2000" u="heavy" spc="-8" dirty="0">
                <a:latin typeface="Calibri" pitchFamily="34" charset="0"/>
                <a:cs typeface="Arial"/>
              </a:rPr>
              <a:t>h</a:t>
            </a:r>
            <a:r>
              <a:rPr sz="2000" u="heavy" dirty="0">
                <a:latin typeface="Calibri" pitchFamily="34" charset="0"/>
                <a:cs typeface="Arial"/>
              </a:rPr>
              <a:t>l</a:t>
            </a:r>
            <a:r>
              <a:rPr sz="2000" u="heavy" spc="-4" dirty="0">
                <a:latin typeface="Calibri" pitchFamily="34" charset="0"/>
                <a:cs typeface="Arial"/>
              </a:rPr>
              <a:t>i</a:t>
            </a:r>
            <a:r>
              <a:rPr sz="2000" u="heavy" spc="4" dirty="0">
                <a:latin typeface="Calibri" pitchFamily="34" charset="0"/>
                <a:cs typeface="Arial"/>
              </a:rPr>
              <a:t>c</a:t>
            </a:r>
            <a:r>
              <a:rPr sz="2000" u="heavy" dirty="0">
                <a:latin typeface="Calibri" pitchFamily="34" charset="0"/>
                <a:cs typeface="Arial"/>
              </a:rPr>
              <a:t>he</a:t>
            </a:r>
            <a:r>
              <a:rPr sz="2000" spc="-67" dirty="0">
                <a:latin typeface="Calibri" pitchFamily="34" charset="0"/>
                <a:cs typeface="Arial"/>
              </a:rPr>
              <a:t> </a:t>
            </a:r>
            <a:r>
              <a:rPr sz="2000" dirty="0">
                <a:latin typeface="Calibri" pitchFamily="34" charset="0"/>
                <a:cs typeface="Arial"/>
              </a:rPr>
              <a:t>Zwe</a:t>
            </a:r>
            <a:r>
              <a:rPr sz="2000" spc="4" dirty="0">
                <a:latin typeface="Calibri" pitchFamily="34" charset="0"/>
                <a:cs typeface="Arial"/>
              </a:rPr>
              <a:t>ck</a:t>
            </a:r>
            <a:r>
              <a:rPr sz="2000" dirty="0">
                <a:latin typeface="Calibri" pitchFamily="34" charset="0"/>
                <a:cs typeface="Arial"/>
              </a:rPr>
              <a:t>e</a:t>
            </a:r>
            <a:r>
              <a:rPr sz="2000" spc="-74" dirty="0">
                <a:latin typeface="Calibri" pitchFamily="34" charset="0"/>
                <a:cs typeface="Arial"/>
              </a:rPr>
              <a:t> </a:t>
            </a:r>
            <a:r>
              <a:rPr sz="2000" dirty="0">
                <a:latin typeface="Calibri" pitchFamily="34" charset="0"/>
                <a:cs typeface="Arial"/>
              </a:rPr>
              <a:t>werden</a:t>
            </a:r>
            <a:r>
              <a:rPr sz="2000" spc="-63" dirty="0">
                <a:latin typeface="Calibri" pitchFamily="34" charset="0"/>
                <a:cs typeface="Arial"/>
              </a:rPr>
              <a:t> </a:t>
            </a:r>
            <a:r>
              <a:rPr sz="2000" dirty="0">
                <a:latin typeface="Calibri" pitchFamily="34" charset="0"/>
                <a:cs typeface="Arial"/>
              </a:rPr>
              <a:t>in</a:t>
            </a:r>
            <a:r>
              <a:rPr sz="2000" spc="-15" dirty="0">
                <a:latin typeface="Calibri" pitchFamily="34" charset="0"/>
                <a:cs typeface="Arial"/>
              </a:rPr>
              <a:t> </a:t>
            </a:r>
            <a:r>
              <a:rPr sz="2000" dirty="0" smtClean="0">
                <a:latin typeface="Calibri" pitchFamily="34" charset="0"/>
                <a:cs typeface="Arial"/>
              </a:rPr>
              <a:t>der</a:t>
            </a:r>
            <a:r>
              <a:rPr lang="de-DE" sz="2000" dirty="0" smtClean="0">
                <a:latin typeface="Calibri" pitchFamily="34" charset="0"/>
                <a:cs typeface="Arial"/>
              </a:rPr>
              <a:t> </a:t>
            </a:r>
            <a:r>
              <a:rPr sz="2000" dirty="0" err="1" smtClean="0">
                <a:latin typeface="Calibri" pitchFamily="34" charset="0"/>
                <a:cs typeface="Arial"/>
              </a:rPr>
              <a:t>Bilanz</a:t>
            </a:r>
            <a:r>
              <a:rPr sz="2000" spc="-52" dirty="0" smtClean="0">
                <a:latin typeface="Calibri" pitchFamily="34" charset="0"/>
                <a:cs typeface="Arial"/>
              </a:rPr>
              <a:t> </a:t>
            </a:r>
            <a:r>
              <a:rPr sz="2000" spc="-4" dirty="0">
                <a:latin typeface="Calibri" pitchFamily="34" charset="0"/>
                <a:cs typeface="Arial"/>
              </a:rPr>
              <a:t>m</a:t>
            </a:r>
            <a:r>
              <a:rPr sz="2000" dirty="0">
                <a:latin typeface="Calibri" pitchFamily="34" charset="0"/>
                <a:cs typeface="Arial"/>
              </a:rPr>
              <a:t>it</a:t>
            </a:r>
            <a:r>
              <a:rPr sz="2000" spc="-25" dirty="0">
                <a:latin typeface="Calibri" pitchFamily="34" charset="0"/>
                <a:cs typeface="Arial"/>
              </a:rPr>
              <a:t> </a:t>
            </a:r>
            <a:r>
              <a:rPr sz="2000" dirty="0">
                <a:latin typeface="Calibri" pitchFamily="34" charset="0"/>
                <a:cs typeface="Arial"/>
              </a:rPr>
              <a:t>e</a:t>
            </a:r>
            <a:r>
              <a:rPr sz="2000" spc="-4" dirty="0">
                <a:latin typeface="Calibri" pitchFamily="34" charset="0"/>
                <a:cs typeface="Arial"/>
              </a:rPr>
              <a:t>i</a:t>
            </a:r>
            <a:r>
              <a:rPr sz="2000" dirty="0">
                <a:latin typeface="Calibri" pitchFamily="34" charset="0"/>
                <a:cs typeface="Arial"/>
              </a:rPr>
              <a:t>nem</a:t>
            </a:r>
            <a:r>
              <a:rPr sz="2000" spc="-52" dirty="0">
                <a:latin typeface="Calibri" pitchFamily="34" charset="0"/>
                <a:cs typeface="Arial"/>
              </a:rPr>
              <a:t> </a:t>
            </a:r>
            <a:r>
              <a:rPr sz="2000" dirty="0">
                <a:latin typeface="Calibri" pitchFamily="34" charset="0"/>
                <a:cs typeface="Arial"/>
              </a:rPr>
              <a:t>Wert</a:t>
            </a:r>
            <a:r>
              <a:rPr sz="2000" spc="-40" dirty="0">
                <a:latin typeface="Calibri" pitchFamily="34" charset="0"/>
                <a:cs typeface="Arial"/>
              </a:rPr>
              <a:t> </a:t>
            </a:r>
            <a:r>
              <a:rPr sz="2000" spc="4" dirty="0">
                <a:latin typeface="Calibri" pitchFamily="34" charset="0"/>
                <a:cs typeface="Arial"/>
              </a:rPr>
              <a:t>v</a:t>
            </a:r>
            <a:r>
              <a:rPr sz="2000" dirty="0">
                <a:latin typeface="Calibri" pitchFamily="34" charset="0"/>
                <a:cs typeface="Arial"/>
              </a:rPr>
              <a:t>on</a:t>
            </a:r>
            <a:r>
              <a:rPr sz="2000" spc="-31" dirty="0">
                <a:latin typeface="Calibri" pitchFamily="34" charset="0"/>
                <a:cs typeface="Arial"/>
              </a:rPr>
              <a:t> </a:t>
            </a:r>
            <a:r>
              <a:rPr sz="2000" dirty="0">
                <a:latin typeface="Calibri" pitchFamily="34" charset="0"/>
                <a:cs typeface="Arial"/>
              </a:rPr>
              <a:t>je</a:t>
            </a:r>
            <a:r>
              <a:rPr sz="2000" spc="-15" dirty="0">
                <a:latin typeface="Calibri" pitchFamily="34" charset="0"/>
                <a:cs typeface="Arial"/>
              </a:rPr>
              <a:t> </a:t>
            </a:r>
            <a:r>
              <a:rPr sz="2000" dirty="0">
                <a:latin typeface="Calibri" pitchFamily="34" charset="0"/>
                <a:cs typeface="Arial"/>
              </a:rPr>
              <a:t>1</a:t>
            </a:r>
            <a:r>
              <a:rPr sz="2000" spc="41" dirty="0">
                <a:latin typeface="Calibri" pitchFamily="34" charset="0"/>
                <a:cs typeface="Arial"/>
              </a:rPr>
              <a:t> </a:t>
            </a:r>
            <a:r>
              <a:rPr sz="2000" dirty="0">
                <a:latin typeface="Calibri" pitchFamily="34" charset="0"/>
                <a:cs typeface="Arial"/>
              </a:rPr>
              <a:t>€</a:t>
            </a:r>
            <a:r>
              <a:rPr sz="2000" spc="-11" dirty="0">
                <a:latin typeface="Calibri" pitchFamily="34" charset="0"/>
                <a:cs typeface="Arial"/>
              </a:rPr>
              <a:t> </a:t>
            </a:r>
            <a:r>
              <a:rPr sz="2000" dirty="0" err="1" smtClean="0">
                <a:latin typeface="Calibri" pitchFamily="34" charset="0"/>
                <a:cs typeface="Arial"/>
              </a:rPr>
              <a:t>da</a:t>
            </a:r>
            <a:r>
              <a:rPr sz="2000" spc="-8" dirty="0" err="1" smtClean="0">
                <a:latin typeface="Calibri" pitchFamily="34" charset="0"/>
                <a:cs typeface="Arial"/>
              </a:rPr>
              <a:t>r</a:t>
            </a:r>
            <a:r>
              <a:rPr sz="2000" dirty="0" err="1" smtClean="0">
                <a:latin typeface="Calibri" pitchFamily="34" charset="0"/>
                <a:cs typeface="Arial"/>
              </a:rPr>
              <a:t>ge</a:t>
            </a:r>
            <a:r>
              <a:rPr sz="2000" spc="4" dirty="0" err="1" smtClean="0">
                <a:latin typeface="Calibri" pitchFamily="34" charset="0"/>
                <a:cs typeface="Arial"/>
              </a:rPr>
              <a:t>s</a:t>
            </a:r>
            <a:r>
              <a:rPr sz="2000" dirty="0" err="1" smtClean="0">
                <a:latin typeface="Calibri" pitchFamily="34" charset="0"/>
                <a:cs typeface="Arial"/>
              </a:rPr>
              <a:t>tellt</a:t>
            </a:r>
            <a:r>
              <a:rPr sz="2000" spc="-94" dirty="0" smtClean="0">
                <a:latin typeface="Calibri" pitchFamily="34" charset="0"/>
                <a:cs typeface="Arial"/>
              </a:rPr>
              <a:t> </a:t>
            </a:r>
            <a:endParaRPr lang="de-DE" sz="2000" spc="-94" dirty="0" smtClean="0">
              <a:latin typeface="Calibri" pitchFamily="34" charset="0"/>
              <a:cs typeface="Arial"/>
            </a:endParaRPr>
          </a:p>
          <a:p>
            <a:pPr marL="11128">
              <a:lnSpc>
                <a:spcPts val="2216"/>
              </a:lnSpc>
              <a:spcBef>
                <a:spcPts val="1159"/>
              </a:spcBef>
            </a:pPr>
            <a:endParaRPr lang="de-DE" sz="2000" spc="-94" dirty="0">
              <a:latin typeface="Calibri" pitchFamily="34" charset="0"/>
              <a:cs typeface="Arial"/>
            </a:endParaRPr>
          </a:p>
          <a:p>
            <a:pPr marL="11128">
              <a:lnSpc>
                <a:spcPts val="2216"/>
              </a:lnSpc>
              <a:spcBef>
                <a:spcPts val="1159"/>
              </a:spcBef>
            </a:pPr>
            <a:r>
              <a:rPr lang="de-DE" sz="2000" dirty="0">
                <a:latin typeface="Calibri" pitchFamily="34" charset="0"/>
                <a:cs typeface="Arial"/>
              </a:rPr>
              <a:t>Keine </a:t>
            </a:r>
            <a:r>
              <a:rPr lang="de-DE" sz="2000" dirty="0" smtClean="0">
                <a:latin typeface="Calibri" pitchFamily="34" charset="0"/>
                <a:cs typeface="Arial"/>
              </a:rPr>
              <a:t>Abschreibung</a:t>
            </a:r>
          </a:p>
          <a:p>
            <a:pPr marL="11128">
              <a:lnSpc>
                <a:spcPts val="2216"/>
              </a:lnSpc>
              <a:spcBef>
                <a:spcPts val="1159"/>
              </a:spcBef>
            </a:pPr>
            <a:endParaRPr lang="de-DE" sz="2000" dirty="0" smtClean="0">
              <a:latin typeface="Calibri" pitchFamily="34" charset="0"/>
              <a:cs typeface="Arial"/>
            </a:endParaRPr>
          </a:p>
          <a:p>
            <a:pPr marL="11128">
              <a:lnSpc>
                <a:spcPts val="2216"/>
              </a:lnSpc>
              <a:spcBef>
                <a:spcPts val="1159"/>
              </a:spcBef>
            </a:pPr>
            <a:r>
              <a:rPr lang="de-DE" sz="2000" dirty="0" smtClean="0">
                <a:latin typeface="Calibri" pitchFamily="34" charset="0"/>
                <a:cs typeface="Arial"/>
              </a:rPr>
              <a:t>Darstellung </a:t>
            </a:r>
            <a:r>
              <a:rPr lang="de-DE" sz="2000" dirty="0">
                <a:latin typeface="Calibri" pitchFamily="34" charset="0"/>
                <a:cs typeface="Arial"/>
              </a:rPr>
              <a:t>des Wertverzehrs bzw. des jährlich zurück zu legenden Betrags für künftige Projekte erfolgt mit der „Bausubstanzerhaltungsrückstellung</a:t>
            </a:r>
            <a:r>
              <a:rPr lang="de-DE" sz="2400" dirty="0">
                <a:latin typeface="Calibri" pitchFamily="34" charset="0"/>
                <a:cs typeface="Arial"/>
              </a:rPr>
              <a:t>“</a:t>
            </a:r>
          </a:p>
          <a:p>
            <a:pPr marL="11128">
              <a:lnSpc>
                <a:spcPts val="2216"/>
              </a:lnSpc>
              <a:spcBef>
                <a:spcPts val="1159"/>
              </a:spcBef>
            </a:pPr>
            <a:endParaRPr lang="de-DE" sz="2000" dirty="0">
              <a:latin typeface="Calibri" pitchFamily="34" charset="0"/>
              <a:cs typeface="Arial"/>
            </a:endParaRPr>
          </a:p>
          <a:p>
            <a:pPr marL="11128">
              <a:lnSpc>
                <a:spcPts val="2216"/>
              </a:lnSpc>
              <a:spcBef>
                <a:spcPts val="1159"/>
              </a:spcBef>
            </a:pPr>
            <a:endParaRPr sz="2000" dirty="0">
              <a:latin typeface="Calibri" pitchFamily="34" charset="0"/>
              <a:cs typeface="Arial"/>
            </a:endParaRPr>
          </a:p>
        </p:txBody>
      </p:sp>
      <p:sp>
        <p:nvSpPr>
          <p:cNvPr id="3" name="object 3"/>
          <p:cNvSpPr txBox="1"/>
          <p:nvPr/>
        </p:nvSpPr>
        <p:spPr>
          <a:xfrm>
            <a:off x="1231118" y="3590684"/>
            <a:ext cx="7919417" cy="945391"/>
          </a:xfrm>
          <a:prstGeom prst="rect">
            <a:avLst/>
          </a:prstGeom>
        </p:spPr>
        <p:txBody>
          <a:bodyPr wrap="square" lIns="0" tIns="0" rIns="0" bIns="0" rtlCol="0">
            <a:noAutofit/>
          </a:bodyPr>
          <a:lstStyle/>
          <a:p>
            <a:pPr marL="11128">
              <a:lnSpc>
                <a:spcPts val="2055"/>
              </a:lnSpc>
              <a:spcBef>
                <a:spcPts val="103"/>
              </a:spcBef>
            </a:pPr>
            <a:endParaRPr sz="2000" dirty="0">
              <a:latin typeface="Calibri" pitchFamily="34" charset="0"/>
              <a:cs typeface="Arial"/>
            </a:endParaRPr>
          </a:p>
        </p:txBody>
      </p:sp>
      <p:sp>
        <p:nvSpPr>
          <p:cNvPr id="2" name="object 2"/>
          <p:cNvSpPr txBox="1"/>
          <p:nvPr/>
        </p:nvSpPr>
        <p:spPr>
          <a:xfrm>
            <a:off x="1209133" y="4221088"/>
            <a:ext cx="7726841" cy="1904130"/>
          </a:xfrm>
          <a:prstGeom prst="rect">
            <a:avLst/>
          </a:prstGeom>
        </p:spPr>
        <p:txBody>
          <a:bodyPr wrap="square" lIns="0" tIns="0" rIns="0" bIns="0" rtlCol="0">
            <a:noAutofit/>
          </a:bodyPr>
          <a:lstStyle/>
          <a:p>
            <a:pPr marL="11128">
              <a:lnSpc>
                <a:spcPts val="2055"/>
              </a:lnSpc>
              <a:spcBef>
                <a:spcPts val="103"/>
              </a:spcBef>
            </a:pPr>
            <a:endParaRPr lang="de-DE" sz="2400" dirty="0">
              <a:latin typeface="Calibri" pitchFamily="34" charset="0"/>
              <a:cs typeface="Arial"/>
            </a:endParaRPr>
          </a:p>
        </p:txBody>
      </p:sp>
      <p:sp>
        <p:nvSpPr>
          <p:cNvPr id="5" name="Rectangle 2"/>
          <p:cNvSpPr txBox="1">
            <a:spLocks noChangeArrowheads="1"/>
          </p:cNvSpPr>
          <p:nvPr/>
        </p:nvSpPr>
        <p:spPr bwMode="auto">
          <a:xfrm>
            <a:off x="755576" y="1196752"/>
            <a:ext cx="6375052" cy="5040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de-DE" sz="2800" b="1" spc="-4" dirty="0">
                <a:cs typeface="Arial"/>
              </a:rPr>
              <a:t>B</a:t>
            </a:r>
            <a:r>
              <a:rPr lang="de-DE" sz="2800" b="1" spc="4" dirty="0">
                <a:cs typeface="Arial"/>
              </a:rPr>
              <a:t>a</a:t>
            </a:r>
            <a:r>
              <a:rPr lang="de-DE" sz="2800" b="1" spc="-4" dirty="0">
                <a:cs typeface="Arial"/>
              </a:rPr>
              <a:t>u</a:t>
            </a:r>
            <a:r>
              <a:rPr lang="de-DE" sz="2800" b="1" spc="4" dirty="0">
                <a:cs typeface="Arial"/>
              </a:rPr>
              <a:t>su</a:t>
            </a:r>
            <a:r>
              <a:rPr lang="de-DE" sz="2800" b="1" spc="-4" dirty="0">
                <a:cs typeface="Arial"/>
              </a:rPr>
              <a:t>b</a:t>
            </a:r>
            <a:r>
              <a:rPr lang="de-DE" sz="2800" b="1" spc="4" dirty="0">
                <a:cs typeface="Arial"/>
              </a:rPr>
              <a:t>sta</a:t>
            </a:r>
            <a:r>
              <a:rPr lang="de-DE" sz="2800" b="1" spc="-4" dirty="0">
                <a:cs typeface="Arial"/>
              </a:rPr>
              <a:t>n</a:t>
            </a:r>
            <a:r>
              <a:rPr lang="de-DE" sz="2800" b="1" spc="4" dirty="0">
                <a:cs typeface="Arial"/>
              </a:rPr>
              <a:t>zer</a:t>
            </a:r>
            <a:r>
              <a:rPr lang="de-DE" sz="2800" b="1" spc="-4" dirty="0">
                <a:cs typeface="Arial"/>
              </a:rPr>
              <a:t>h</a:t>
            </a:r>
            <a:r>
              <a:rPr lang="de-DE" sz="2800" b="1" spc="4" dirty="0">
                <a:cs typeface="Arial"/>
              </a:rPr>
              <a:t>alt</a:t>
            </a:r>
            <a:r>
              <a:rPr lang="de-DE" sz="2800" b="1" spc="-4" dirty="0">
                <a:cs typeface="Arial"/>
              </a:rPr>
              <a:t>ung</a:t>
            </a:r>
            <a:r>
              <a:rPr lang="de-DE" sz="2800" b="1" spc="4" dirty="0">
                <a:cs typeface="Arial"/>
              </a:rPr>
              <a:t>srückste</a:t>
            </a:r>
            <a:r>
              <a:rPr lang="de-DE" sz="2800" b="1" spc="-8" dirty="0">
                <a:cs typeface="Arial"/>
              </a:rPr>
              <a:t>l</a:t>
            </a:r>
            <a:r>
              <a:rPr lang="de-DE" sz="2800" b="1" spc="4" dirty="0">
                <a:cs typeface="Arial"/>
              </a:rPr>
              <a:t>l</a:t>
            </a:r>
            <a:r>
              <a:rPr lang="de-DE" sz="2800" b="1" spc="-4" dirty="0">
                <a:cs typeface="Arial"/>
              </a:rPr>
              <a:t>u</a:t>
            </a:r>
            <a:r>
              <a:rPr lang="de-DE" sz="2800" b="1" spc="4" dirty="0">
                <a:cs typeface="Arial"/>
              </a:rPr>
              <a:t>n</a:t>
            </a:r>
            <a:r>
              <a:rPr lang="de-DE" sz="2800" b="1" dirty="0">
                <a:cs typeface="Arial"/>
              </a:rPr>
              <a:t>g</a:t>
            </a:r>
            <a:endParaRPr lang="de-DE" sz="2800" dirty="0" smtClean="0"/>
          </a:p>
        </p:txBody>
      </p:sp>
    </p:spTree>
    <p:extLst>
      <p:ext uri="{BB962C8B-B14F-4D97-AF65-F5344CB8AC3E}">
        <p14:creationId xmlns:p14="http://schemas.microsoft.com/office/powerpoint/2010/main" val="66634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1196752"/>
            <a:ext cx="2520280" cy="504056"/>
          </a:xfrm>
        </p:spPr>
        <p:txBody>
          <a:bodyPr/>
          <a:lstStyle/>
          <a:p>
            <a:pPr algn="l"/>
            <a:r>
              <a:rPr lang="de-DE" sz="2800" b="1" dirty="0" smtClean="0"/>
              <a:t>Berechnung</a:t>
            </a:r>
            <a:endParaRPr lang="de-DE" sz="2800" b="1" dirty="0"/>
          </a:p>
        </p:txBody>
      </p:sp>
      <p:sp>
        <p:nvSpPr>
          <p:cNvPr id="3" name="Inhaltsplatzhalter 2"/>
          <p:cNvSpPr>
            <a:spLocks noGrp="1"/>
          </p:cNvSpPr>
          <p:nvPr>
            <p:ph idx="4294967295"/>
          </p:nvPr>
        </p:nvSpPr>
        <p:spPr>
          <a:xfrm>
            <a:off x="755576" y="2132856"/>
            <a:ext cx="8208912" cy="3744416"/>
          </a:xfrm>
        </p:spPr>
        <p:txBody>
          <a:bodyPr/>
          <a:lstStyle/>
          <a:p>
            <a:pPr marL="0" indent="0">
              <a:buNone/>
            </a:pPr>
            <a:r>
              <a:rPr lang="de-DE" sz="2400" dirty="0" smtClean="0"/>
              <a:t>Zur Berechnung der Rückstellung wird die Bruttogrundfläche (BGF) mit einem Jahreswert von</a:t>
            </a:r>
          </a:p>
          <a:p>
            <a:pPr lvl="1">
              <a:buFont typeface="Arial" panose="020B0604020202020204" pitchFamily="34" charset="0"/>
              <a:buChar char="•"/>
            </a:pPr>
            <a:r>
              <a:rPr lang="de-DE" sz="2400" dirty="0" smtClean="0"/>
              <a:t>45,72 € bei Sakralgebäuden</a:t>
            </a:r>
          </a:p>
          <a:p>
            <a:pPr lvl="1">
              <a:buFont typeface="Arial" panose="020B0604020202020204" pitchFamily="34" charset="0"/>
              <a:buChar char="•"/>
            </a:pPr>
            <a:r>
              <a:rPr lang="de-DE" sz="2400" dirty="0" smtClean="0"/>
              <a:t>27,72 € bei Pfarrhäusern</a:t>
            </a:r>
          </a:p>
          <a:p>
            <a:pPr lvl="1">
              <a:buFont typeface="Arial" panose="020B0604020202020204" pitchFamily="34" charset="0"/>
              <a:buChar char="•"/>
            </a:pPr>
            <a:r>
              <a:rPr lang="de-DE" sz="2400" dirty="0" smtClean="0"/>
              <a:t>34,92 € bei Gemeindehäusern und</a:t>
            </a:r>
          </a:p>
          <a:p>
            <a:pPr lvl="1">
              <a:buFont typeface="Arial" panose="020B0604020202020204" pitchFamily="34" charset="0"/>
              <a:buChar char="•"/>
            </a:pPr>
            <a:r>
              <a:rPr lang="de-DE" sz="2400" dirty="0" smtClean="0"/>
              <a:t>42,36 € bei </a:t>
            </a:r>
            <a:r>
              <a:rPr lang="de-DE" sz="2400" dirty="0" err="1" smtClean="0"/>
              <a:t>KiTas</a:t>
            </a:r>
            <a:r>
              <a:rPr lang="de-DE" sz="2400" dirty="0" smtClean="0"/>
              <a:t> (davon 20 %) multipliziert</a:t>
            </a:r>
            <a:r>
              <a:rPr lang="de-DE" sz="2000" dirty="0" smtClean="0"/>
              <a:t>.</a:t>
            </a:r>
          </a:p>
          <a:p>
            <a:pPr marL="457200" lvl="1" indent="0">
              <a:buNone/>
            </a:pPr>
            <a:endParaRPr lang="de-DE" sz="2000" dirty="0" smtClean="0"/>
          </a:p>
          <a:p>
            <a:pPr marL="0" indent="0">
              <a:buNone/>
            </a:pPr>
            <a:r>
              <a:rPr lang="de-DE" sz="2400" dirty="0" smtClean="0"/>
              <a:t>Beispiel: für eine Kirche mit einer BGF vom 700 qm beläuft sich die BSER auf 32.004 €.</a:t>
            </a:r>
          </a:p>
          <a:p>
            <a:pPr marL="0" indent="0">
              <a:buNone/>
            </a:pPr>
            <a:endParaRPr lang="de-DE" sz="2400" dirty="0"/>
          </a:p>
        </p:txBody>
      </p:sp>
    </p:spTree>
    <p:extLst>
      <p:ext uri="{BB962C8B-B14F-4D97-AF65-F5344CB8AC3E}">
        <p14:creationId xmlns:p14="http://schemas.microsoft.com/office/powerpoint/2010/main" val="72695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11"/>
          <p:cNvSpPr txBox="1">
            <a:spLocks/>
          </p:cNvSpPr>
          <p:nvPr/>
        </p:nvSpPr>
        <p:spPr>
          <a:xfrm>
            <a:off x="755576" y="2420887"/>
            <a:ext cx="8136904" cy="3649161"/>
          </a:xfrm>
          <a:prstGeom prst="rect">
            <a:avLst/>
          </a:prstGeom>
        </p:spPr>
        <p:txBody>
          <a:bodyPr>
            <a:noAutofit/>
          </a:bodyPr>
          <a:lstStyle/>
          <a:p>
            <a:pPr eaLnBrk="0" hangingPunct="0">
              <a:spcBef>
                <a:spcPts val="600"/>
              </a:spcBef>
              <a:spcAft>
                <a:spcPts val="600"/>
              </a:spcAft>
              <a:defRPr/>
            </a:pPr>
            <a:endParaRPr lang="de-DE" sz="1100" dirty="0">
              <a:latin typeface="Arial" pitchFamily="34" charset="0"/>
              <a:cs typeface="Arial" pitchFamily="34" charset="0"/>
            </a:endParaRPr>
          </a:p>
          <a:p>
            <a:pPr marL="0" marR="0" lvl="0" indent="0" algn="l" defTabSz="914400" rtl="0" eaLnBrk="0" fontAlgn="base" latinLnBrk="0" hangingPunct="0">
              <a:spcBef>
                <a:spcPts val="600"/>
              </a:spcBef>
              <a:spcAft>
                <a:spcPts val="600"/>
              </a:spcAft>
              <a:buClrTx/>
              <a:buSzTx/>
              <a:buFont typeface="Arial" charset="0"/>
              <a:buNone/>
              <a:tabLst/>
              <a:defRPr/>
            </a:pPr>
            <a:r>
              <a:rPr kumimoji="0" lang="de-D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Der Gebäudebestand wird vorwiegend bestimmt durch pastorale Bedürfnisse und finanzielle Ressourcen.</a:t>
            </a:r>
          </a:p>
          <a:p>
            <a:pPr eaLnBrk="0" hangingPunct="0">
              <a:spcBef>
                <a:spcPts val="600"/>
              </a:spcBef>
              <a:spcAft>
                <a:spcPts val="600"/>
              </a:spcAft>
              <a:defRPr/>
            </a:pPr>
            <a:r>
              <a:rPr lang="de-DE" sz="2000" dirty="0" smtClean="0">
                <a:latin typeface="Arial" pitchFamily="34" charset="0"/>
                <a:cs typeface="Arial" pitchFamily="34" charset="0"/>
              </a:rPr>
              <a:t>Im </a:t>
            </a:r>
            <a:r>
              <a:rPr lang="de-DE" sz="2000" dirty="0">
                <a:latin typeface="Arial" pitchFamily="34" charset="0"/>
                <a:cs typeface="Arial" pitchFamily="34" charset="0"/>
              </a:rPr>
              <a:t>Zusammenhang mit „Kirchenentwicklung 2030“ soll die „Pastorale Gebäude- und Immobilienkonzeption“ fortgeschrieben werden. </a:t>
            </a:r>
          </a:p>
          <a:p>
            <a:pPr eaLnBrk="0" hangingPunct="0">
              <a:spcBef>
                <a:spcPts val="600"/>
              </a:spcBef>
              <a:spcAft>
                <a:spcPts val="600"/>
              </a:spcAft>
              <a:defRPr/>
            </a:pPr>
            <a:r>
              <a:rPr lang="de-DE" sz="2000" dirty="0">
                <a:latin typeface="Arial" pitchFamily="34" charset="0"/>
                <a:cs typeface="Arial" pitchFamily="34" charset="0"/>
              </a:rPr>
              <a:t>Gebäudebestandserfassungen sind schon möglich und werden mit </a:t>
            </a:r>
            <a:r>
              <a:rPr lang="de-DE" sz="2000" dirty="0" smtClean="0">
                <a:latin typeface="Arial" pitchFamily="34" charset="0"/>
                <a:cs typeface="Arial" pitchFamily="34" charset="0"/>
              </a:rPr>
              <a:t/>
            </a:r>
            <a:br>
              <a:rPr lang="de-DE" sz="2000" dirty="0" smtClean="0">
                <a:latin typeface="Arial" pitchFamily="34" charset="0"/>
                <a:cs typeface="Arial" pitchFamily="34" charset="0"/>
              </a:rPr>
            </a:br>
            <a:r>
              <a:rPr lang="de-DE" sz="2000" dirty="0" smtClean="0">
                <a:latin typeface="Arial" pitchFamily="34" charset="0"/>
                <a:cs typeface="Arial" pitchFamily="34" charset="0"/>
              </a:rPr>
              <a:t>75 </a:t>
            </a:r>
            <a:r>
              <a:rPr lang="de-DE" sz="2000" dirty="0">
                <a:latin typeface="Arial" pitchFamily="34" charset="0"/>
                <a:cs typeface="Arial" pitchFamily="34" charset="0"/>
              </a:rPr>
              <a:t>% bezuschusst.</a:t>
            </a:r>
          </a:p>
          <a:p>
            <a:pPr marL="0" marR="0" lvl="0" indent="0" algn="l" defTabSz="914400" rtl="0" eaLnBrk="0" fontAlgn="base" latinLnBrk="0" hangingPunct="0">
              <a:spcBef>
                <a:spcPts val="600"/>
              </a:spcBef>
              <a:spcAft>
                <a:spcPts val="600"/>
              </a:spcAft>
              <a:buClrTx/>
              <a:buSzTx/>
              <a:buFont typeface="Arial" charset="0"/>
              <a:buNone/>
              <a:tabLst/>
              <a:defRPr/>
            </a:pPr>
            <a:endParaRPr kumimoji="0" lang="de-DE"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600"/>
              </a:spcBef>
              <a:spcAft>
                <a:spcPts val="600"/>
              </a:spcAft>
              <a:buClrTx/>
              <a:buSzTx/>
              <a:tabLst/>
              <a:defRPr/>
            </a:pPr>
            <a:endParaRPr kumimoji="0" lang="de-DE"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bwMode="auto">
          <a:xfrm>
            <a:off x="755576" y="1196752"/>
            <a:ext cx="6807100" cy="86409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ts val="600"/>
              </a:spcBef>
              <a:spcAft>
                <a:spcPts val="600"/>
              </a:spcAft>
              <a:defRPr/>
            </a:pPr>
            <a:r>
              <a:rPr lang="de-DE" sz="2800" b="1" dirty="0">
                <a:cs typeface="Arial" pitchFamily="34" charset="0"/>
              </a:rPr>
              <a:t>Allgemeine Hinweise zu Immobilien und Gebäuden</a:t>
            </a:r>
          </a:p>
        </p:txBody>
      </p:sp>
    </p:spTree>
    <p:extLst>
      <p:ext uri="{BB962C8B-B14F-4D97-AF65-F5344CB8AC3E}">
        <p14:creationId xmlns:p14="http://schemas.microsoft.com/office/powerpoint/2010/main" val="127111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1268760"/>
            <a:ext cx="7787208" cy="360040"/>
          </a:xfrm>
        </p:spPr>
        <p:txBody>
          <a:bodyPr/>
          <a:lstStyle/>
          <a:p>
            <a:pPr algn="l"/>
            <a:r>
              <a:rPr lang="de-DE" sz="2800" b="1" dirty="0" smtClean="0"/>
              <a:t>Finanzielle Deckung BSER </a:t>
            </a:r>
            <a:endParaRPr lang="de-DE" sz="2800" b="1" dirty="0"/>
          </a:p>
        </p:txBody>
      </p:sp>
      <p:sp>
        <p:nvSpPr>
          <p:cNvPr id="3" name="Inhaltsplatzhalter 2"/>
          <p:cNvSpPr>
            <a:spLocks noGrp="1"/>
          </p:cNvSpPr>
          <p:nvPr>
            <p:ph idx="4294967295"/>
          </p:nvPr>
        </p:nvSpPr>
        <p:spPr>
          <a:xfrm>
            <a:off x="755576" y="2060848"/>
            <a:ext cx="8208912" cy="4248472"/>
          </a:xfrm>
        </p:spPr>
        <p:txBody>
          <a:bodyPr/>
          <a:lstStyle/>
          <a:p>
            <a:pPr marL="0" indent="0">
              <a:buNone/>
            </a:pPr>
            <a:r>
              <a:rPr lang="de-DE" sz="2400" dirty="0" smtClean="0"/>
              <a:t>Zur finanziellen Deckung der BSER dienen die zweckgebundenen Mittel für Kirchen und Gemeindehäuser sowie 40 % aus Mieteinnahmen, wenn die Bausubstanz nicht „ausreichend“ mit Projekten oder Investitionen über 2.500 € erhalten wird.</a:t>
            </a:r>
          </a:p>
          <a:p>
            <a:pPr marL="0" indent="0">
              <a:buNone/>
            </a:pPr>
            <a:endParaRPr lang="de-DE" sz="2400" dirty="0"/>
          </a:p>
          <a:p>
            <a:pPr marL="0" indent="0">
              <a:buNone/>
            </a:pPr>
            <a:r>
              <a:rPr lang="de-DE" sz="2400" dirty="0" smtClean="0"/>
              <a:t>Für die Kirche mit der BGF von 700 qm bzw. Innenraumfläche von 550 qm gibt es 24 Punkte, also 13.824 €. Wenn pro Jahr mehr als 18.180 € (ausgehend von der BSER </a:t>
            </a:r>
            <a:r>
              <a:rPr lang="de-DE" sz="2400" dirty="0" err="1" smtClean="0"/>
              <a:t>i.H.v</a:t>
            </a:r>
            <a:r>
              <a:rPr lang="de-DE" sz="2400" dirty="0" smtClean="0"/>
              <a:t>. 32.004 €) investiert werden, reduziert sich die Pflicht zur finanziellen Deckung bis auf 0 €.</a:t>
            </a:r>
          </a:p>
          <a:p>
            <a:pPr marL="0" indent="0">
              <a:buNone/>
            </a:pPr>
            <a:endParaRPr lang="de-DE" sz="2400" dirty="0" smtClean="0"/>
          </a:p>
          <a:p>
            <a:pPr marL="0" indent="0">
              <a:buNone/>
            </a:pPr>
            <a:endParaRPr lang="de-DE" sz="2400" dirty="0"/>
          </a:p>
        </p:txBody>
      </p:sp>
    </p:spTree>
    <p:extLst>
      <p:ext uri="{BB962C8B-B14F-4D97-AF65-F5344CB8AC3E}">
        <p14:creationId xmlns:p14="http://schemas.microsoft.com/office/powerpoint/2010/main" val="84103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1340768"/>
            <a:ext cx="7128792" cy="288032"/>
          </a:xfrm>
        </p:spPr>
        <p:txBody>
          <a:bodyPr/>
          <a:lstStyle/>
          <a:p>
            <a:pPr algn="l"/>
            <a:r>
              <a:rPr lang="de-DE" sz="2800" b="1" dirty="0" smtClean="0"/>
              <a:t>Fehlende </a:t>
            </a:r>
            <a:r>
              <a:rPr lang="de-DE" sz="2800" b="1" dirty="0"/>
              <a:t>Mittel zur Bausubstanzerhaltung</a:t>
            </a:r>
          </a:p>
        </p:txBody>
      </p:sp>
      <p:sp>
        <p:nvSpPr>
          <p:cNvPr id="3" name="Inhaltsplatzhalter 2"/>
          <p:cNvSpPr>
            <a:spLocks noGrp="1"/>
          </p:cNvSpPr>
          <p:nvPr>
            <p:ph idx="4294967295"/>
          </p:nvPr>
        </p:nvSpPr>
        <p:spPr>
          <a:xfrm>
            <a:off x="755576" y="2564904"/>
            <a:ext cx="8208912" cy="2952328"/>
          </a:xfrm>
        </p:spPr>
        <p:txBody>
          <a:bodyPr/>
          <a:lstStyle/>
          <a:p>
            <a:pPr marL="0" indent="0">
              <a:buNone/>
            </a:pPr>
            <a:r>
              <a:rPr lang="de-DE" sz="2400" dirty="0" smtClean="0"/>
              <a:t>Soweit die BSER nicht finanziell bzw. durch Projekte oder Investitionen gedeckt ist, werden auf der Aktivseite der Bilanz die „Fehlenden Mittel zur Bausubstanzerhaltung“ ausgewiesen.</a:t>
            </a:r>
          </a:p>
          <a:p>
            <a:pPr marL="0" indent="0">
              <a:buNone/>
            </a:pPr>
            <a:endParaRPr lang="de-DE" sz="2400" dirty="0"/>
          </a:p>
          <a:p>
            <a:pPr marL="0" indent="0">
              <a:buNone/>
            </a:pPr>
            <a:r>
              <a:rPr lang="de-DE" sz="2400" dirty="0" smtClean="0"/>
              <a:t>Zur Reduzierung der FMBSER ist die Hälfte von Jahresüberschüssen zu verwenden. Ergänzend sind freiwillige Reduzierungen möglich.</a:t>
            </a:r>
          </a:p>
          <a:p>
            <a:pPr>
              <a:buFont typeface="Arial" panose="020B0604020202020204" pitchFamily="34" charset="0"/>
              <a:buChar char="•"/>
            </a:pPr>
            <a:endParaRPr lang="de-DE" sz="2400" dirty="0" smtClean="0"/>
          </a:p>
          <a:p>
            <a:pPr marL="0" indent="0">
              <a:buNone/>
            </a:pPr>
            <a:endParaRPr lang="de-DE" sz="2400" dirty="0" smtClean="0"/>
          </a:p>
          <a:p>
            <a:pPr marL="0" indent="0">
              <a:buNone/>
            </a:pPr>
            <a:endParaRPr lang="de-DE" sz="2400" dirty="0"/>
          </a:p>
        </p:txBody>
      </p:sp>
    </p:spTree>
    <p:extLst>
      <p:ext uri="{BB962C8B-B14F-4D97-AF65-F5344CB8AC3E}">
        <p14:creationId xmlns:p14="http://schemas.microsoft.com/office/powerpoint/2010/main" val="358488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l="63481" t="21704" r="21976" b="23820"/>
          <a:stretch/>
        </p:blipFill>
        <p:spPr>
          <a:xfrm>
            <a:off x="899592" y="1916832"/>
            <a:ext cx="2804847" cy="3502188"/>
          </a:xfrm>
          <a:prstGeom prst="rect">
            <a:avLst/>
          </a:prstGeom>
        </p:spPr>
      </p:pic>
      <p:sp>
        <p:nvSpPr>
          <p:cNvPr id="4" name="Rechteck 3"/>
          <p:cNvSpPr/>
          <p:nvPr/>
        </p:nvSpPr>
        <p:spPr>
          <a:xfrm>
            <a:off x="4355976" y="3068960"/>
            <a:ext cx="4572000" cy="2862322"/>
          </a:xfrm>
          <a:prstGeom prst="rect">
            <a:avLst/>
          </a:prstGeom>
        </p:spPr>
        <p:txBody>
          <a:bodyPr>
            <a:spAutoFit/>
          </a:bodyPr>
          <a:lstStyle/>
          <a:p>
            <a:pPr algn="ctr"/>
            <a:r>
              <a:rPr lang="de-DE" altLang="de-DE" sz="3600" b="1" dirty="0"/>
              <a:t>Vielen Dank für Ihre Aufmerksamkeit </a:t>
            </a:r>
          </a:p>
          <a:p>
            <a:pPr algn="ctr"/>
            <a:endParaRPr lang="de-DE" altLang="de-DE" sz="3600" b="1" dirty="0"/>
          </a:p>
          <a:p>
            <a:pPr algn="ctr"/>
            <a:endParaRPr lang="de-DE" altLang="de-DE" sz="3600" b="1" dirty="0"/>
          </a:p>
          <a:p>
            <a:pPr algn="ctr"/>
            <a:r>
              <a:rPr lang="de-DE" altLang="de-DE" sz="3600" b="1" dirty="0"/>
              <a:t>Noch Fragen?</a:t>
            </a:r>
            <a:endParaRPr lang="de-DE" sz="3600" dirty="0"/>
          </a:p>
        </p:txBody>
      </p:sp>
    </p:spTree>
    <p:extLst>
      <p:ext uri="{BB962C8B-B14F-4D97-AF65-F5344CB8AC3E}">
        <p14:creationId xmlns:p14="http://schemas.microsoft.com/office/powerpoint/2010/main" val="324790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idx="4294967295"/>
          </p:nvPr>
        </p:nvSpPr>
        <p:spPr>
          <a:xfrm>
            <a:off x="734888" y="1124744"/>
            <a:ext cx="8229600" cy="566936"/>
          </a:xfrm>
        </p:spPr>
        <p:txBody>
          <a:bodyPr/>
          <a:lstStyle/>
          <a:p>
            <a:pPr algn="l"/>
            <a:r>
              <a:rPr lang="de-DE" sz="2800" b="1" dirty="0">
                <a:ea typeface="+mn-ea"/>
                <a:cs typeface="Arial" pitchFamily="34" charset="0"/>
              </a:rPr>
              <a:t>Das Immobilienvermögen der Kirchengemeinden </a:t>
            </a:r>
          </a:p>
        </p:txBody>
      </p:sp>
      <p:sp>
        <p:nvSpPr>
          <p:cNvPr id="5" name="Foliennummernplatzhalter 4"/>
          <p:cNvSpPr>
            <a:spLocks noGrp="1"/>
          </p:cNvSpPr>
          <p:nvPr>
            <p:ph type="sldNum" sz="quarter" idx="4294967295"/>
          </p:nvPr>
        </p:nvSpPr>
        <p:spPr>
          <a:xfrm>
            <a:off x="7010400" y="6356350"/>
            <a:ext cx="2133600" cy="365125"/>
          </a:xfrm>
        </p:spPr>
        <p:txBody>
          <a:bodyPr/>
          <a:lstStyle/>
          <a:p>
            <a:pPr>
              <a:defRPr/>
            </a:pPr>
            <a:r>
              <a:rPr lang="de-DE" smtClean="0"/>
              <a:t> </a:t>
            </a:r>
            <a:endParaRPr lang="de-DE"/>
          </a:p>
        </p:txBody>
      </p:sp>
      <p:graphicFrame>
        <p:nvGraphicFramePr>
          <p:cNvPr id="8" name="Diagramm 7"/>
          <p:cNvGraphicFramePr/>
          <p:nvPr>
            <p:extLst/>
          </p:nvPr>
        </p:nvGraphicFramePr>
        <p:xfrm>
          <a:off x="2339752" y="1995653"/>
          <a:ext cx="4824536" cy="2400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nhaltsplatzhalter 3" descr="FR Herz Jesu außen.jpg"/>
          <p:cNvPicPr>
            <a:picLocks noChangeAspect="1"/>
          </p:cNvPicPr>
          <p:nvPr/>
        </p:nvPicPr>
        <p:blipFill>
          <a:blip r:embed="rId8" cstate="print"/>
          <a:srcRect/>
          <a:stretch>
            <a:fillRect/>
          </a:stretch>
        </p:blipFill>
        <p:spPr>
          <a:xfrm>
            <a:off x="900136" y="4545022"/>
            <a:ext cx="2019044" cy="1513904"/>
          </a:xfrm>
          <a:prstGeom prst="rect">
            <a:avLst/>
          </a:prstGeom>
        </p:spPr>
      </p:pic>
      <p:pic>
        <p:nvPicPr>
          <p:cNvPr id="7" name="Picture 2" descr="U:\Eigene Dateien\Eigene Bilder\Hornberg-Niederwasser\Pfarrhaus außen gesamt.JPG"/>
          <p:cNvPicPr>
            <a:picLocks noChangeAspect="1" noChangeArrowheads="1"/>
          </p:cNvPicPr>
          <p:nvPr/>
        </p:nvPicPr>
        <p:blipFill>
          <a:blip r:embed="rId9" cstate="print"/>
          <a:srcRect/>
          <a:stretch>
            <a:fillRect/>
          </a:stretch>
        </p:blipFill>
        <p:spPr bwMode="auto">
          <a:xfrm>
            <a:off x="2917861" y="4545022"/>
            <a:ext cx="2017543" cy="1513904"/>
          </a:xfrm>
          <a:prstGeom prst="rect">
            <a:avLst/>
          </a:prstGeom>
          <a:noFill/>
          <a:ln w="9525">
            <a:noFill/>
            <a:miter lim="800000"/>
            <a:headEnd/>
            <a:tailEnd/>
          </a:ln>
        </p:spPr>
      </p:pic>
      <p:pic>
        <p:nvPicPr>
          <p:cNvPr id="9" name="Picture 4"/>
          <p:cNvPicPr>
            <a:picLocks noChangeAspect="1" noChangeArrowheads="1"/>
          </p:cNvPicPr>
          <p:nvPr/>
        </p:nvPicPr>
        <p:blipFill>
          <a:blip r:embed="rId10" cstate="print"/>
          <a:srcRect l="14063" t="13916" r="9180" b="14307"/>
          <a:stretch>
            <a:fillRect/>
          </a:stretch>
        </p:blipFill>
        <p:spPr bwMode="auto">
          <a:xfrm>
            <a:off x="4928543" y="4545022"/>
            <a:ext cx="2023085" cy="1513904"/>
          </a:xfrm>
          <a:prstGeom prst="rect">
            <a:avLst/>
          </a:prstGeom>
          <a:noFill/>
          <a:ln w="9525">
            <a:noFill/>
            <a:miter lim="800000"/>
            <a:headEnd/>
            <a:tailEnd/>
          </a:ln>
        </p:spPr>
      </p:pic>
      <p:pic>
        <p:nvPicPr>
          <p:cNvPr id="10" name="Picture 5"/>
          <p:cNvPicPr>
            <a:picLocks noChangeAspect="1" noChangeArrowheads="1"/>
          </p:cNvPicPr>
          <p:nvPr/>
        </p:nvPicPr>
        <p:blipFill>
          <a:blip r:embed="rId11" cstate="print"/>
          <a:srcRect l="2344" t="13184" r="17969" b="12109"/>
          <a:stretch>
            <a:fillRect/>
          </a:stretch>
        </p:blipFill>
        <p:spPr bwMode="auto">
          <a:xfrm>
            <a:off x="6953699" y="4545023"/>
            <a:ext cx="2018538" cy="1513904"/>
          </a:xfrm>
          <a:prstGeom prst="rect">
            <a:avLst/>
          </a:prstGeom>
          <a:noFill/>
          <a:ln w="9525">
            <a:noFill/>
            <a:miter lim="800000"/>
            <a:headEnd/>
            <a:tailEnd/>
          </a:ln>
        </p:spPr>
      </p:pic>
    </p:spTree>
    <p:extLst>
      <p:ext uri="{BB962C8B-B14F-4D97-AF65-F5344CB8AC3E}">
        <p14:creationId xmlns:p14="http://schemas.microsoft.com/office/powerpoint/2010/main" val="4220140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sp>
        <p:nvSpPr>
          <p:cNvPr id="12" name="Untertitel 11"/>
          <p:cNvSpPr>
            <a:spLocks noGrp="1"/>
          </p:cNvSpPr>
          <p:nvPr>
            <p:ph idx="4294967295"/>
          </p:nvPr>
        </p:nvSpPr>
        <p:spPr>
          <a:xfrm>
            <a:off x="755650" y="1245513"/>
            <a:ext cx="8159750" cy="5256212"/>
          </a:xfrm>
        </p:spPr>
        <p:txBody>
          <a:bodyPr>
            <a:noAutofit/>
          </a:bodyPr>
          <a:lstStyle/>
          <a:p>
            <a:pPr marL="609600" indent="-609600" algn="just">
              <a:spcBef>
                <a:spcPts val="600"/>
              </a:spcBef>
              <a:spcAft>
                <a:spcPts val="600"/>
              </a:spcAft>
              <a:buNone/>
            </a:pPr>
            <a:r>
              <a:rPr lang="de-DE" sz="2000" b="1" dirty="0" smtClean="0">
                <a:latin typeface="Arial" pitchFamily="34" charset="0"/>
                <a:cs typeface="Arial" pitchFamily="34" charset="0"/>
              </a:rPr>
              <a:t>Pfarrkirche, Filialkirche, Kapelle:</a:t>
            </a:r>
          </a:p>
          <a:p>
            <a:pPr marL="177800" indent="-177800" algn="just">
              <a:spcBef>
                <a:spcPts val="600"/>
              </a:spcBef>
              <a:spcAft>
                <a:spcPts val="600"/>
              </a:spcAft>
              <a:buFont typeface="Arial" panose="020B0604020202020204" pitchFamily="34" charset="0"/>
              <a:buChar char="•"/>
            </a:pPr>
            <a:r>
              <a:rPr lang="de-DE" sz="2000" dirty="0" smtClean="0">
                <a:latin typeface="Arial" pitchFamily="34" charset="0"/>
                <a:cs typeface="Arial" pitchFamily="34" charset="0"/>
              </a:rPr>
              <a:t>Erhaltung hat hohe Priorität</a:t>
            </a:r>
          </a:p>
          <a:p>
            <a:pPr marL="177800" indent="-177800" algn="just">
              <a:spcBef>
                <a:spcPts val="600"/>
              </a:spcBef>
              <a:spcAft>
                <a:spcPts val="600"/>
              </a:spcAft>
              <a:buFont typeface="Arial" panose="020B0604020202020204" pitchFamily="34" charset="0"/>
              <a:buChar char="•"/>
            </a:pPr>
            <a:r>
              <a:rPr lang="de-DE" sz="2000" dirty="0" smtClean="0">
                <a:latin typeface="Arial" pitchFamily="34" charset="0"/>
                <a:cs typeface="Arial" pitchFamily="34" charset="0"/>
              </a:rPr>
              <a:t>Einbindung in Pastoralkonzept nötig / Finanzbudget beachten</a:t>
            </a:r>
          </a:p>
          <a:p>
            <a:pPr marL="177800" indent="-177800" algn="just">
              <a:spcBef>
                <a:spcPts val="600"/>
              </a:spcBef>
              <a:spcAft>
                <a:spcPts val="600"/>
              </a:spcAft>
              <a:buFont typeface="Arial" panose="020B0604020202020204" pitchFamily="34" charset="0"/>
              <a:buChar char="•"/>
            </a:pPr>
            <a:r>
              <a:rPr lang="de-DE" sz="2000" dirty="0" smtClean="0">
                <a:latin typeface="Arial" pitchFamily="34" charset="0"/>
                <a:cs typeface="Arial" pitchFamily="34" charset="0"/>
              </a:rPr>
              <a:t>Nutzungserweiterungen oder Teilumnutzungen sind denkbar</a:t>
            </a:r>
          </a:p>
          <a:p>
            <a:pPr marL="609600" indent="-609600" algn="just">
              <a:spcBef>
                <a:spcPts val="600"/>
              </a:spcBef>
              <a:spcAft>
                <a:spcPts val="600"/>
              </a:spcAft>
              <a:buNone/>
            </a:pPr>
            <a:r>
              <a:rPr lang="de-DE" sz="2000" b="1" dirty="0" smtClean="0">
                <a:latin typeface="Arial" pitchFamily="34" charset="0"/>
                <a:cs typeface="Arial" pitchFamily="34" charset="0"/>
              </a:rPr>
              <a:t>Pfarrhaus:</a:t>
            </a:r>
          </a:p>
          <a:p>
            <a:pPr marL="0" indent="0" algn="just">
              <a:spcBef>
                <a:spcPts val="600"/>
              </a:spcBef>
              <a:spcAft>
                <a:spcPts val="600"/>
              </a:spcAft>
              <a:buNone/>
            </a:pPr>
            <a:r>
              <a:rPr lang="de-DE" sz="2000" dirty="0" smtClean="0">
                <a:latin typeface="Arial" pitchFamily="34" charset="0"/>
                <a:cs typeface="Arial" pitchFamily="34" charset="0"/>
              </a:rPr>
              <a:t>als </a:t>
            </a:r>
            <a:r>
              <a:rPr lang="de-DE" sz="2000" b="1" i="1" dirty="0" smtClean="0">
                <a:latin typeface="Arial" pitchFamily="34" charset="0"/>
                <a:cs typeface="Arial" pitchFamily="34" charset="0"/>
              </a:rPr>
              <a:t>Dienstsitz eines Geistlichen</a:t>
            </a:r>
            <a:r>
              <a:rPr lang="de-DE" sz="2000" dirty="0" smtClean="0">
                <a:latin typeface="Arial" pitchFamily="34" charset="0"/>
                <a:cs typeface="Arial" pitchFamily="34" charset="0"/>
              </a:rPr>
              <a:t>. Anzahl und örtliche Lage legt das Erzbischöfliche Ordinariat fest.</a:t>
            </a:r>
          </a:p>
          <a:p>
            <a:pPr marL="0" indent="0">
              <a:spcBef>
                <a:spcPts val="600"/>
              </a:spcBef>
              <a:spcAft>
                <a:spcPts val="600"/>
              </a:spcAft>
              <a:buNone/>
            </a:pPr>
            <a:r>
              <a:rPr lang="de-DE" sz="2000" b="1" i="1" dirty="0" smtClean="0">
                <a:latin typeface="Arial" pitchFamily="34" charset="0"/>
                <a:cs typeface="Arial" pitchFamily="34" charset="0"/>
              </a:rPr>
              <a:t>zur Unterbringung des Pfarrbüros</a:t>
            </a:r>
            <a:r>
              <a:rPr lang="de-DE" sz="2000" dirty="0" smtClean="0">
                <a:latin typeface="Arial" pitchFamily="34" charset="0"/>
                <a:cs typeface="Arial" pitchFamily="34" charset="0"/>
              </a:rPr>
              <a:t>, sofern dies im Pastoralkonzept als notwendig vorgesehen ist. Die Nutzung der ehem. Pfarrwohnung muss unter wirtschaftlichen Gesichtspunkten erfolgen.</a:t>
            </a:r>
          </a:p>
          <a:p>
            <a:pPr marL="0" indent="0" algn="just">
              <a:spcBef>
                <a:spcPts val="600"/>
              </a:spcBef>
              <a:spcAft>
                <a:spcPts val="600"/>
              </a:spcAft>
              <a:buNone/>
            </a:pPr>
            <a:r>
              <a:rPr lang="de-DE" sz="2000" b="1" i="1" dirty="0" smtClean="0">
                <a:latin typeface="Arial" pitchFamily="34" charset="0"/>
                <a:cs typeface="Arial" pitchFamily="34" charset="0"/>
              </a:rPr>
              <a:t>Andere Nutzung </a:t>
            </a:r>
            <a:r>
              <a:rPr lang="de-DE" sz="2000" dirty="0" smtClean="0">
                <a:latin typeface="Arial" pitchFamily="34" charset="0"/>
                <a:cs typeface="Arial" pitchFamily="34" charset="0"/>
              </a:rPr>
              <a:t>als Mietobjekt bzw. Verkauf nach Freigabe durch das Erzb. Ordinariat.</a:t>
            </a:r>
          </a:p>
          <a:p>
            <a:pPr marL="609600" indent="-609600" algn="just">
              <a:spcBef>
                <a:spcPts val="600"/>
              </a:spcBef>
              <a:spcAft>
                <a:spcPts val="600"/>
              </a:spcAft>
              <a:buNone/>
            </a:pPr>
            <a:endParaRPr lang="de-DE" sz="1800" dirty="0" smtClean="0">
              <a:latin typeface="Arial" pitchFamily="34" charset="0"/>
              <a:cs typeface="Arial" pitchFamily="34" charset="0"/>
            </a:endParaRPr>
          </a:p>
        </p:txBody>
      </p:sp>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extLst>
      <p:ext uri="{BB962C8B-B14F-4D97-AF65-F5344CB8AC3E}">
        <p14:creationId xmlns:p14="http://schemas.microsoft.com/office/powerpoint/2010/main" val="90962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sp>
        <p:nvSpPr>
          <p:cNvPr id="12" name="Untertitel 11"/>
          <p:cNvSpPr>
            <a:spLocks noGrp="1"/>
          </p:cNvSpPr>
          <p:nvPr>
            <p:ph idx="4294967295"/>
          </p:nvPr>
        </p:nvSpPr>
        <p:spPr>
          <a:xfrm>
            <a:off x="753309" y="1252914"/>
            <a:ext cx="8145462" cy="5056405"/>
          </a:xfrm>
        </p:spPr>
        <p:txBody>
          <a:bodyPr>
            <a:noAutofit/>
          </a:bodyPr>
          <a:lstStyle/>
          <a:p>
            <a:pPr marL="609600" indent="-609600" algn="just">
              <a:spcBef>
                <a:spcPts val="600"/>
              </a:spcBef>
              <a:spcAft>
                <a:spcPts val="600"/>
              </a:spcAft>
              <a:buNone/>
            </a:pPr>
            <a:r>
              <a:rPr lang="de-DE" sz="2000" b="1" dirty="0">
                <a:latin typeface="Arial" pitchFamily="34" charset="0"/>
                <a:cs typeface="Arial" pitchFamily="34" charset="0"/>
              </a:rPr>
              <a:t>Gemeindehaus:</a:t>
            </a:r>
          </a:p>
          <a:p>
            <a:pPr marL="609600" indent="-609600">
              <a:spcBef>
                <a:spcPts val="600"/>
              </a:spcBef>
              <a:spcAft>
                <a:spcPts val="600"/>
              </a:spcAft>
              <a:buNone/>
            </a:pPr>
            <a:endParaRPr lang="de-DE" sz="1100" dirty="0" smtClean="0">
              <a:latin typeface="Arial" pitchFamily="34" charset="0"/>
              <a:cs typeface="Arial" pitchFamily="34" charset="0"/>
            </a:endParaRPr>
          </a:p>
          <a:p>
            <a:pPr marL="609600" indent="-609600">
              <a:spcBef>
                <a:spcPts val="600"/>
              </a:spcBef>
              <a:spcAft>
                <a:spcPts val="600"/>
              </a:spcAft>
              <a:buNone/>
            </a:pPr>
            <a:r>
              <a:rPr lang="de-DE" sz="2000" dirty="0" smtClean="0">
                <a:latin typeface="Arial" pitchFamily="34" charset="0"/>
                <a:cs typeface="Arial" pitchFamily="34" charset="0"/>
              </a:rPr>
              <a:t>Jede Pfarrgemeinde sollte über Gemeinderäumlichkeiten verfügen.</a:t>
            </a:r>
          </a:p>
          <a:p>
            <a:pPr marL="0" indent="0">
              <a:spcBef>
                <a:spcPts val="600"/>
              </a:spcBef>
              <a:spcAft>
                <a:spcPts val="600"/>
              </a:spcAft>
              <a:buNone/>
            </a:pPr>
            <a:r>
              <a:rPr lang="de-DE" sz="2000" dirty="0" smtClean="0">
                <a:latin typeface="Arial" pitchFamily="34" charset="0"/>
                <a:cs typeface="Arial" pitchFamily="34" charset="0"/>
              </a:rPr>
              <a:t>Der </a:t>
            </a:r>
            <a:r>
              <a:rPr lang="de-DE" sz="2000" b="1" i="1" dirty="0" smtClean="0">
                <a:latin typeface="Arial" pitchFamily="34" charset="0"/>
                <a:cs typeface="Arial" pitchFamily="34" charset="0"/>
              </a:rPr>
              <a:t>Umfang</a:t>
            </a:r>
            <a:r>
              <a:rPr lang="de-DE" sz="2000" dirty="0" smtClean="0">
                <a:latin typeface="Arial" pitchFamily="34" charset="0"/>
                <a:cs typeface="Arial" pitchFamily="34" charset="0"/>
              </a:rPr>
              <a:t> ist grundsätzlich abhängig vom pastoralen Bedarf und der Finanzierbarkeit.</a:t>
            </a:r>
          </a:p>
          <a:p>
            <a:pPr marL="0" indent="0">
              <a:spcBef>
                <a:spcPts val="600"/>
              </a:spcBef>
              <a:spcAft>
                <a:spcPts val="600"/>
              </a:spcAft>
              <a:buNone/>
            </a:pPr>
            <a:r>
              <a:rPr lang="de-DE" sz="2000" dirty="0" smtClean="0">
                <a:latin typeface="Arial" pitchFamily="34" charset="0"/>
                <a:cs typeface="Arial" pitchFamily="34" charset="0"/>
              </a:rPr>
              <a:t>Die </a:t>
            </a:r>
            <a:r>
              <a:rPr lang="de-DE" sz="2000" b="1" i="1" dirty="0" smtClean="0">
                <a:latin typeface="Arial" pitchFamily="34" charset="0"/>
                <a:cs typeface="Arial" pitchFamily="34" charset="0"/>
              </a:rPr>
              <a:t>Bemessung</a:t>
            </a:r>
            <a:r>
              <a:rPr lang="de-DE" sz="2000" dirty="0" smtClean="0">
                <a:latin typeface="Arial" pitchFamily="34" charset="0"/>
                <a:cs typeface="Arial" pitchFamily="34" charset="0"/>
              </a:rPr>
              <a:t> ist abhängig von der Katholikenzahl der Pfarrgemeinde /Kirchengemeinde Neu und der vorhandenen Gemeinderaumflächen. </a:t>
            </a:r>
          </a:p>
          <a:p>
            <a:pPr marL="0" indent="0">
              <a:spcBef>
                <a:spcPts val="600"/>
              </a:spcBef>
              <a:spcAft>
                <a:spcPts val="600"/>
              </a:spcAft>
              <a:buNone/>
            </a:pPr>
            <a:r>
              <a:rPr lang="de-DE" sz="2000" dirty="0" smtClean="0">
                <a:latin typeface="Arial" pitchFamily="34" charset="0"/>
                <a:cs typeface="Arial" pitchFamily="34" charset="0"/>
              </a:rPr>
              <a:t>Bei einer Kirchengemeinde mit z.B. 3.500 - 3.800 Katholiken sind dies rund 450 - 500 qm.</a:t>
            </a:r>
          </a:p>
        </p:txBody>
      </p:sp>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extLst>
      <p:ext uri="{BB962C8B-B14F-4D97-AF65-F5344CB8AC3E}">
        <p14:creationId xmlns:p14="http://schemas.microsoft.com/office/powerpoint/2010/main" val="2244044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12"/>
          <p:cNvSpPr>
            <a:spLocks noChangeShapeType="1"/>
          </p:cNvSpPr>
          <p:nvPr/>
        </p:nvSpPr>
        <p:spPr bwMode="auto">
          <a:xfrm>
            <a:off x="914400" y="6400800"/>
            <a:ext cx="8001000" cy="0"/>
          </a:xfrm>
          <a:prstGeom prst="line">
            <a:avLst/>
          </a:prstGeom>
          <a:noFill/>
          <a:ln w="9525">
            <a:solidFill>
              <a:schemeClr val="bg1">
                <a:lumMod val="75000"/>
              </a:schemeClr>
            </a:solidFill>
            <a:round/>
            <a:headEnd/>
            <a:tailEnd/>
          </a:ln>
        </p:spPr>
        <p:txBody>
          <a:bodyPr/>
          <a:lstStyle/>
          <a:p>
            <a:endParaRPr lang="de-DE"/>
          </a:p>
        </p:txBody>
      </p:sp>
      <p:sp>
        <p:nvSpPr>
          <p:cNvPr id="12" name="Untertitel 11"/>
          <p:cNvSpPr>
            <a:spLocks noGrp="1"/>
          </p:cNvSpPr>
          <p:nvPr>
            <p:ph idx="4294967295"/>
          </p:nvPr>
        </p:nvSpPr>
        <p:spPr>
          <a:xfrm>
            <a:off x="765993" y="1245166"/>
            <a:ext cx="8159750" cy="5138737"/>
          </a:xfrm>
        </p:spPr>
        <p:txBody>
          <a:bodyPr>
            <a:noAutofit/>
          </a:bodyPr>
          <a:lstStyle/>
          <a:p>
            <a:pPr marL="609600" indent="-609600" algn="just">
              <a:spcBef>
                <a:spcPts val="600"/>
              </a:spcBef>
              <a:spcAft>
                <a:spcPts val="600"/>
              </a:spcAft>
              <a:buNone/>
            </a:pPr>
            <a:r>
              <a:rPr lang="de-DE" sz="2000" b="1" dirty="0" smtClean="0">
                <a:latin typeface="Arial" pitchFamily="34" charset="0"/>
                <a:cs typeface="Arial" pitchFamily="34" charset="0"/>
              </a:rPr>
              <a:t>Kindergarten:</a:t>
            </a:r>
          </a:p>
          <a:p>
            <a:pPr marL="0" indent="0" algn="just">
              <a:spcBef>
                <a:spcPts val="600"/>
              </a:spcBef>
              <a:spcAft>
                <a:spcPts val="600"/>
              </a:spcAft>
              <a:buNone/>
            </a:pPr>
            <a:r>
              <a:rPr lang="de-DE" sz="2000" dirty="0" smtClean="0">
                <a:latin typeface="Arial" pitchFamily="34" charset="0"/>
                <a:cs typeface="Arial" pitchFamily="34" charset="0"/>
              </a:rPr>
              <a:t>Sanierungen und Ersatzbauten sind grundsätzlich möglich. Ausreichende Finanzierung durch Zuschüsse vorausgesetzt.</a:t>
            </a:r>
          </a:p>
          <a:p>
            <a:pPr marL="0" indent="0" algn="just">
              <a:spcBef>
                <a:spcPts val="600"/>
              </a:spcBef>
              <a:spcAft>
                <a:spcPts val="600"/>
              </a:spcAft>
              <a:buNone/>
            </a:pPr>
            <a:r>
              <a:rPr lang="de-DE" sz="2000" dirty="0" smtClean="0">
                <a:latin typeface="Arial" pitchFamily="34" charset="0"/>
                <a:cs typeface="Arial" pitchFamily="34" charset="0"/>
              </a:rPr>
              <a:t>Bauliche Verbindungen zu sonstigen Räumlichkeiten der Kirchengemeinde sind zu vermeiden.</a:t>
            </a:r>
          </a:p>
          <a:p>
            <a:pPr marL="0" indent="0" algn="just">
              <a:spcBef>
                <a:spcPts val="600"/>
              </a:spcBef>
              <a:spcAft>
                <a:spcPts val="600"/>
              </a:spcAft>
              <a:buNone/>
            </a:pPr>
            <a:r>
              <a:rPr lang="de-DE" sz="2000" dirty="0" smtClean="0">
                <a:latin typeface="Arial" pitchFamily="34" charset="0"/>
                <a:cs typeface="Arial" pitchFamily="34" charset="0"/>
              </a:rPr>
              <a:t>Errichtung auf kommunalem Grundstück (Erbbaurecht) ist nicht möglich.</a:t>
            </a:r>
          </a:p>
          <a:p>
            <a:pPr marL="609600" indent="-609600" algn="just">
              <a:spcBef>
                <a:spcPts val="600"/>
              </a:spcBef>
              <a:spcAft>
                <a:spcPts val="600"/>
              </a:spcAft>
              <a:buNone/>
            </a:pPr>
            <a:endParaRPr lang="de-DE" sz="2000" b="1" dirty="0" smtClean="0">
              <a:latin typeface="Arial" pitchFamily="34" charset="0"/>
              <a:cs typeface="Arial" pitchFamily="34" charset="0"/>
            </a:endParaRPr>
          </a:p>
          <a:p>
            <a:pPr marL="609600" indent="-609600" algn="just">
              <a:spcBef>
                <a:spcPts val="600"/>
              </a:spcBef>
              <a:spcAft>
                <a:spcPts val="600"/>
              </a:spcAft>
              <a:buNone/>
            </a:pPr>
            <a:r>
              <a:rPr lang="de-DE" sz="2000" b="1" dirty="0" smtClean="0">
                <a:latin typeface="Arial" pitchFamily="34" charset="0"/>
                <a:cs typeface="Arial" pitchFamily="34" charset="0"/>
              </a:rPr>
              <a:t>Mietgebäude</a:t>
            </a:r>
            <a:r>
              <a:rPr lang="de-DE" sz="2000" b="1" dirty="0">
                <a:latin typeface="Arial" pitchFamily="34" charset="0"/>
                <a:cs typeface="Arial" pitchFamily="34" charset="0"/>
              </a:rPr>
              <a:t>:</a:t>
            </a:r>
          </a:p>
          <a:p>
            <a:pPr marL="0" indent="0" algn="just">
              <a:spcBef>
                <a:spcPts val="600"/>
              </a:spcBef>
              <a:spcAft>
                <a:spcPts val="600"/>
              </a:spcAft>
              <a:buNone/>
            </a:pPr>
            <a:r>
              <a:rPr lang="de-DE" sz="2000" dirty="0">
                <a:latin typeface="Arial" pitchFamily="34" charset="0"/>
                <a:cs typeface="Arial" pitchFamily="34" charset="0"/>
              </a:rPr>
              <a:t>Der Erhalt bestimmt sich nach wirtschaftlichen Gesichtspunkten. Die Wirtschaftlichkeit muss stets kritisch hinterfragt werden. Ein Verkauf ist unter Umständen sinnvoll. </a:t>
            </a:r>
          </a:p>
          <a:p>
            <a:pPr marL="0" indent="0" algn="just">
              <a:spcBef>
                <a:spcPts val="600"/>
              </a:spcBef>
              <a:spcAft>
                <a:spcPts val="600"/>
              </a:spcAft>
              <a:buNone/>
            </a:pPr>
            <a:endParaRPr lang="de-DE" sz="2000" dirty="0" smtClean="0">
              <a:latin typeface="Arial" pitchFamily="34" charset="0"/>
              <a:cs typeface="Arial" pitchFamily="34" charset="0"/>
            </a:endParaRPr>
          </a:p>
        </p:txBody>
      </p:sp>
      <p:sp>
        <p:nvSpPr>
          <p:cNvPr id="5" name="Rectangle 2"/>
          <p:cNvSpPr txBox="1">
            <a:spLocks noChangeArrowheads="1"/>
          </p:cNvSpPr>
          <p:nvPr/>
        </p:nvSpPr>
        <p:spPr bwMode="auto">
          <a:xfrm>
            <a:off x="357188" y="285750"/>
            <a:ext cx="4929187" cy="8572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endParaRPr lang="de-DE" sz="2000" dirty="0" smtClean="0"/>
          </a:p>
        </p:txBody>
      </p:sp>
    </p:spTree>
    <p:extLst>
      <p:ext uri="{BB962C8B-B14F-4D97-AF65-F5344CB8AC3E}">
        <p14:creationId xmlns:p14="http://schemas.microsoft.com/office/powerpoint/2010/main" val="94096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Inhaltsplatzhalter 5"/>
          <p:cNvSpPr>
            <a:spLocks noGrp="1"/>
          </p:cNvSpPr>
          <p:nvPr>
            <p:ph idx="4294967295"/>
          </p:nvPr>
        </p:nvSpPr>
        <p:spPr>
          <a:xfrm>
            <a:off x="3929063" y="1268413"/>
            <a:ext cx="5214937" cy="5232400"/>
          </a:xfrm>
        </p:spPr>
        <p:txBody>
          <a:bodyPr/>
          <a:lstStyle/>
          <a:p>
            <a:pPr eaLnBrk="1" hangingPunct="1">
              <a:buFont typeface="Arial" charset="0"/>
              <a:buNone/>
            </a:pPr>
            <a:r>
              <a:rPr lang="de-DE" dirty="0" smtClean="0"/>
              <a:t>	</a:t>
            </a:r>
            <a:r>
              <a:rPr lang="de-DE" sz="2400" b="1" dirty="0" err="1" smtClean="0"/>
              <a:t>Erzb</a:t>
            </a:r>
            <a:r>
              <a:rPr lang="de-DE" sz="2400" b="1" dirty="0" smtClean="0"/>
              <a:t>. Bauämter in Freiburg, Heidelberg und Konstanz</a:t>
            </a:r>
          </a:p>
          <a:p>
            <a:pPr eaLnBrk="1" hangingPunct="1">
              <a:buFont typeface="Arial" charset="0"/>
              <a:buNone/>
            </a:pPr>
            <a:endParaRPr lang="de-DE" sz="1100" b="1" dirty="0" smtClean="0"/>
          </a:p>
          <a:p>
            <a:pPr eaLnBrk="1" hangingPunct="1"/>
            <a:r>
              <a:rPr lang="de-DE" sz="2000" dirty="0" smtClean="0"/>
              <a:t>stehen den Kirchengemeinden zur baufachlichen Beratung zur Verfügung</a:t>
            </a:r>
          </a:p>
          <a:p>
            <a:pPr eaLnBrk="1" hangingPunct="1"/>
            <a:r>
              <a:rPr lang="de-DE" sz="2000" dirty="0" smtClean="0"/>
              <a:t>übernehmen die Planung und Bauleitung bei Projekten, insbesondere an Sakralbauten</a:t>
            </a:r>
          </a:p>
          <a:p>
            <a:pPr eaLnBrk="1" hangingPunct="1"/>
            <a:r>
              <a:rPr lang="de-DE" sz="2000" dirty="0" smtClean="0"/>
              <a:t>pflegen den  Kontakt mit freien Architekten und übernehmen im Einzelfall auch Projektsteuerungsleistungen  </a:t>
            </a:r>
          </a:p>
          <a:p>
            <a:pPr eaLnBrk="1" hangingPunct="1"/>
            <a:endParaRPr lang="de-DE" sz="2000" dirty="0" smtClean="0"/>
          </a:p>
          <a:p>
            <a:pPr eaLnBrk="1" hangingPunct="1">
              <a:buFont typeface="Arial" charset="0"/>
              <a:buNone/>
            </a:pPr>
            <a:endParaRPr lang="de-DE" sz="2000" dirty="0" smtClean="0"/>
          </a:p>
          <a:p>
            <a:pPr eaLnBrk="1" hangingPunct="1">
              <a:buFont typeface="Arial" charset="0"/>
              <a:buNone/>
            </a:pPr>
            <a:endParaRPr lang="de-DE" dirty="0" smtClean="0"/>
          </a:p>
          <a:p>
            <a:pPr eaLnBrk="1" hangingPunct="1"/>
            <a:endParaRPr lang="de-DE" dirty="0" smtClean="0"/>
          </a:p>
        </p:txBody>
      </p:sp>
      <p:pic>
        <p:nvPicPr>
          <p:cNvPr id="4" name="Picture 3"/>
          <p:cNvPicPr>
            <a:picLocks noChangeAspect="1" noChangeArrowheads="1"/>
          </p:cNvPicPr>
          <p:nvPr/>
        </p:nvPicPr>
        <p:blipFill>
          <a:blip r:embed="rId3" cstate="print"/>
          <a:srcRect r="22414"/>
          <a:stretch>
            <a:fillRect/>
          </a:stretch>
        </p:blipFill>
        <p:spPr bwMode="auto">
          <a:xfrm>
            <a:off x="803318" y="188640"/>
            <a:ext cx="2982864" cy="5688632"/>
          </a:xfrm>
          <a:prstGeom prst="rect">
            <a:avLst/>
          </a:prstGeom>
          <a:noFill/>
          <a:ln w="9525">
            <a:noFill/>
            <a:miter lim="800000"/>
            <a:headEnd/>
            <a:tailEnd/>
          </a:ln>
        </p:spPr>
      </p:pic>
    </p:spTree>
    <p:extLst>
      <p:ext uri="{BB962C8B-B14F-4D97-AF65-F5344CB8AC3E}">
        <p14:creationId xmlns:p14="http://schemas.microsoft.com/office/powerpoint/2010/main" val="2103981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Inhaltsplatzhalter 5"/>
          <p:cNvSpPr>
            <a:spLocks noGrp="1"/>
          </p:cNvSpPr>
          <p:nvPr>
            <p:ph idx="4294967295"/>
          </p:nvPr>
        </p:nvSpPr>
        <p:spPr>
          <a:xfrm>
            <a:off x="3786188" y="1268413"/>
            <a:ext cx="5357812" cy="5589587"/>
          </a:xfrm>
        </p:spPr>
        <p:txBody>
          <a:bodyPr/>
          <a:lstStyle/>
          <a:p>
            <a:pPr eaLnBrk="1" hangingPunct="1">
              <a:buFont typeface="Arial" charset="0"/>
              <a:buNone/>
            </a:pPr>
            <a:r>
              <a:rPr lang="de-DE" dirty="0" smtClean="0"/>
              <a:t>	</a:t>
            </a:r>
            <a:r>
              <a:rPr lang="de-DE" sz="2400" b="1" dirty="0" smtClean="0"/>
              <a:t>Glockeninspektion in Heidelberg </a:t>
            </a:r>
          </a:p>
          <a:p>
            <a:pPr eaLnBrk="1" hangingPunct="1">
              <a:buFont typeface="Arial" panose="020B0604020202020204" pitchFamily="34" charset="0"/>
              <a:buChar char="•"/>
            </a:pPr>
            <a:r>
              <a:rPr lang="de-DE" sz="2000" dirty="0" smtClean="0"/>
              <a:t>berät die Kirchengemeinden bei Maßnahmen an der Läute- und Glockenanlage (einschließlich Schallöffnungen,  Zugänge usw.)</a:t>
            </a:r>
          </a:p>
          <a:p>
            <a:pPr eaLnBrk="1" hangingPunct="1"/>
            <a:r>
              <a:rPr lang="de-DE" sz="2000" dirty="0" smtClean="0"/>
              <a:t>begleitet Maßnahmen an Glockenanlagen</a:t>
            </a:r>
          </a:p>
          <a:p>
            <a:pPr eaLnBrk="1" hangingPunct="1"/>
            <a:r>
              <a:rPr lang="de-DE" sz="2000" dirty="0" smtClean="0"/>
              <a:t>führt turnusmäßig  Prüfungen (Sicherheit usw.) durch</a:t>
            </a:r>
          </a:p>
          <a:p>
            <a:pPr eaLnBrk="1" hangingPunct="1"/>
            <a:r>
              <a:rPr lang="de-DE" sz="2000" dirty="0" smtClean="0"/>
              <a:t>berät bei Beschwerden über das Glockenläuten und führt Messungen (Lautstärke usw.) durch</a:t>
            </a:r>
          </a:p>
          <a:p>
            <a:pPr eaLnBrk="1" hangingPunct="1">
              <a:buNone/>
            </a:pPr>
            <a:endParaRPr lang="de-DE" sz="2000"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buFont typeface="Arial" charset="0"/>
              <a:buNone/>
            </a:pPr>
            <a:endParaRPr lang="de-DE" sz="2400" b="1" dirty="0" smtClean="0"/>
          </a:p>
          <a:p>
            <a:pPr eaLnBrk="1" hangingPunct="1"/>
            <a:endParaRPr lang="de-DE" sz="2000" dirty="0" smtClean="0"/>
          </a:p>
          <a:p>
            <a:pPr eaLnBrk="1" hangingPunct="1">
              <a:buFont typeface="Arial" charset="0"/>
              <a:buNone/>
            </a:pPr>
            <a:endParaRPr lang="de-DE" sz="2000" dirty="0" smtClean="0"/>
          </a:p>
          <a:p>
            <a:pPr eaLnBrk="1" hangingPunct="1">
              <a:buFont typeface="Arial" charset="0"/>
              <a:buNone/>
            </a:pPr>
            <a:endParaRPr lang="de-DE" dirty="0" smtClean="0"/>
          </a:p>
          <a:p>
            <a:pPr eaLnBrk="1" hangingPunct="1"/>
            <a:endParaRPr lang="de-DE" dirty="0" smtClean="0"/>
          </a:p>
        </p:txBody>
      </p:sp>
      <p:pic>
        <p:nvPicPr>
          <p:cNvPr id="4" name="Picture 3"/>
          <p:cNvPicPr>
            <a:picLocks noChangeAspect="1" noChangeArrowheads="1"/>
          </p:cNvPicPr>
          <p:nvPr/>
        </p:nvPicPr>
        <p:blipFill>
          <a:blip r:embed="rId3" cstate="print"/>
          <a:srcRect r="22414"/>
          <a:stretch>
            <a:fillRect/>
          </a:stretch>
        </p:blipFill>
        <p:spPr bwMode="auto">
          <a:xfrm>
            <a:off x="803318" y="188640"/>
            <a:ext cx="2982864" cy="5688632"/>
          </a:xfrm>
          <a:prstGeom prst="rect">
            <a:avLst/>
          </a:prstGeom>
          <a:noFill/>
          <a:ln w="9525">
            <a:noFill/>
            <a:miter lim="800000"/>
            <a:headEnd/>
            <a:tailEnd/>
          </a:ln>
        </p:spPr>
      </p:pic>
    </p:spTree>
    <p:extLst>
      <p:ext uri="{BB962C8B-B14F-4D97-AF65-F5344CB8AC3E}">
        <p14:creationId xmlns:p14="http://schemas.microsoft.com/office/powerpoint/2010/main" val="3161063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1645</Words>
  <Application>Microsoft Office PowerPoint</Application>
  <PresentationFormat>Bildschirmpräsentation (4:3)</PresentationFormat>
  <Paragraphs>363</Paragraphs>
  <Slides>32</Slides>
  <Notes>24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Arial</vt:lpstr>
      <vt:lpstr>Calibri</vt:lpstr>
      <vt:lpstr>Times New Roman</vt:lpstr>
      <vt:lpstr>Wingdings</vt:lpstr>
      <vt:lpstr>Larissa-Design</vt:lpstr>
      <vt:lpstr>PowerPoint-Präsentation</vt:lpstr>
      <vt:lpstr>PowerPoint-Präsentation</vt:lpstr>
      <vt:lpstr>PowerPoint-Präsentation</vt:lpstr>
      <vt:lpstr>Das Immobilienvermögen der Kirchengemeinden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   </vt:lpstr>
      <vt:lpstr>PowerPoint-Präsentation</vt:lpstr>
      <vt:lpstr>PowerPoint-Präsentation</vt:lpstr>
      <vt:lpstr>PowerPoint-Präsentation</vt:lpstr>
      <vt:lpstr>Veranschlagung von Projekten im Haushalt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Berechnung</vt:lpstr>
      <vt:lpstr>Finanzielle Deckung BSER </vt:lpstr>
      <vt:lpstr>Fehlende Mittel zur Bausubstanzerhaltung</vt:lpstr>
      <vt:lpstr>PowerPoint-Präsentation</vt:lpstr>
    </vt:vector>
  </TitlesOfParts>
  <Company>EBO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Valued Acer Customer</dc:creator>
  <cp:lastModifiedBy>Schöttler Karin</cp:lastModifiedBy>
  <cp:revision>338</cp:revision>
  <cp:lastPrinted>2020-09-09T14:18:54Z</cp:lastPrinted>
  <dcterms:created xsi:type="dcterms:W3CDTF">2010-04-01T08:48:10Z</dcterms:created>
  <dcterms:modified xsi:type="dcterms:W3CDTF">2021-02-11T16:15:25Z</dcterms:modified>
</cp:coreProperties>
</file>